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259" r:id="rId4"/>
    <p:sldId id="280" r:id="rId5"/>
    <p:sldId id="281" r:id="rId6"/>
    <p:sldId id="282" r:id="rId7"/>
    <p:sldId id="28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567" autoAdjust="0"/>
  </p:normalViewPr>
  <p:slideViewPr>
    <p:cSldViewPr>
      <p:cViewPr varScale="1">
        <p:scale>
          <a:sx n="69" d="100"/>
          <a:sy n="69" d="100"/>
        </p:scale>
        <p:origin x="-312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FC725-41FE-4F5A-A67F-36AFBF64F25F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FCC615-E5E4-46A3-8DBB-77FC7D9C8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86C35-F5AE-4040-8881-DDF1E67B5F9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86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20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93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714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91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992365-1C5D-4342-AB5A-1CA985E50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5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82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" indent="0">
              <a:spcBef>
                <a:spcPts val="1800"/>
              </a:spcBef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60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89730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510C-4156-4521-BB57-489DA44745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3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00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B216D-40E2-434C-A19F-B463F5B375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349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Retrieve </a:t>
            </a:r>
            <a:r>
              <a:rPr lang="en-US" dirty="0" smtClean="0"/>
              <a:t>and compare phenotype associations at different levels of the model, across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Retrieve </a:t>
            </a:r>
            <a:r>
              <a:rPr lang="en-US" dirty="0" smtClean="0"/>
              <a:t>and compare phenotype associations at different levels of the model, across 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44BE5-309E-4CF0-9415-E3A0F0FFD7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201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6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57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2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05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85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28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322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75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19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954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6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841EB-20DE-4D6A-94FA-3D1F06578E6A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CAF35-2BB7-4CE9-A403-6E55EB0C5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61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url.obolibrary.org/obo/geno.ow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rch-initiative/GENO-ontolog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bofoundry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118936"/>
            <a:ext cx="7772400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rgbClr val="002776"/>
                </a:solidFill>
              </a:rPr>
              <a:t>The Genotype Ontology</a:t>
            </a:r>
            <a:endParaRPr lang="en-US" sz="5400" dirty="0">
              <a:solidFill>
                <a:srgbClr val="00277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3657600"/>
            <a:ext cx="6400800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Monarch All hands Workshop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February 9 , 2016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Matthew Brush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11704" y="2286000"/>
            <a:ext cx="64008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 OWL Model for the Integration and Analysis of G2P Data</a:t>
            </a: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9951" y="6248400"/>
            <a:ext cx="554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Ontology PURL: </a:t>
            </a:r>
            <a:r>
              <a:rPr lang="en-US" dirty="0" smtClean="0">
                <a:hlinkClick r:id="rId3"/>
              </a:rPr>
              <a:t>http://purl.obolibrary.org/obo/geno.owl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21" y="905510"/>
            <a:ext cx="6492797" cy="587883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59658" y="762000"/>
            <a:ext cx="2228850" cy="1188720"/>
          </a:xfrm>
          <a:prstGeom prst="roundRect">
            <a:avLst/>
          </a:prstGeom>
          <a:solidFill>
            <a:srgbClr val="002776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34582" y="970279"/>
            <a:ext cx="1585326" cy="1231391"/>
          </a:xfrm>
          <a:prstGeom prst="round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277698" y="1197465"/>
            <a:ext cx="766582" cy="781050"/>
          </a:xfrm>
          <a:prstGeom prst="roundRect">
            <a:avLst/>
          </a:prstGeom>
          <a:solidFill>
            <a:srgbClr val="996633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4952115" y="2221501"/>
            <a:ext cx="1853796" cy="1211109"/>
          </a:xfrm>
          <a:prstGeom prst="roundRect">
            <a:avLst/>
          </a:prstGeom>
          <a:solidFill>
            <a:schemeClr val="tx1">
              <a:lumMod val="65000"/>
              <a:lumOff val="3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143000" y="2008995"/>
            <a:ext cx="2616757" cy="1352260"/>
          </a:xfrm>
          <a:prstGeom prst="roundRect">
            <a:avLst/>
          </a:prstGeom>
          <a:solidFill>
            <a:srgbClr val="FFCC00">
              <a:alpha val="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549958" y="5054319"/>
            <a:ext cx="2479040" cy="1759993"/>
          </a:xfrm>
          <a:prstGeom prst="roundRect">
            <a:avLst/>
          </a:prstGeom>
          <a:solidFill>
            <a:srgbClr val="9A25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3871518" y="2214734"/>
            <a:ext cx="944879" cy="1304807"/>
          </a:xfrm>
          <a:prstGeom prst="rect">
            <a:avLst/>
          </a:prstGeom>
          <a:solidFill>
            <a:srgbClr val="659B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05000" y="3507477"/>
            <a:ext cx="5066049" cy="1509531"/>
          </a:xfrm>
          <a:prstGeom prst="rect">
            <a:avLst/>
          </a:prstGeom>
          <a:solidFill>
            <a:srgbClr val="659B2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166863" y="3901440"/>
            <a:ext cx="2720073" cy="10449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78413" y="725452"/>
            <a:ext cx="1542410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001D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Association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001D5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endParaRPr lang="en-US" sz="1600" dirty="0">
              <a:solidFill>
                <a:srgbClr val="001D5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6920" y="1140023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F227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endParaRPr lang="en-US" sz="1600" dirty="0">
              <a:solidFill>
                <a:srgbClr val="4F227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90919" y="656302"/>
            <a:ext cx="2529860" cy="28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600" dirty="0" smtClean="0">
                <a:solidFill>
                  <a:srgbClr val="6845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Developmental Stage</a:t>
            </a:r>
            <a:endParaRPr lang="en-US" sz="1600" dirty="0">
              <a:solidFill>
                <a:srgbClr val="6845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1229" y="1670738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B556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Evidence</a:t>
            </a:r>
            <a:endParaRPr lang="en-US" sz="1600" dirty="0">
              <a:solidFill>
                <a:srgbClr val="B5560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9032" y="2517532"/>
            <a:ext cx="129554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Extrinsic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Genotype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1987" y="3698657"/>
            <a:ext cx="129554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Intrinsic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Genotype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75698" y="4307223"/>
            <a:ext cx="1418978" cy="233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dirty="0" smtClean="0">
                <a:solidFill>
                  <a:srgbClr val="5380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Transgenes</a:t>
            </a:r>
            <a:endParaRPr lang="en-US" sz="1600" dirty="0">
              <a:solidFill>
                <a:srgbClr val="5380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55895" y="5069559"/>
            <a:ext cx="801822" cy="25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100"/>
              </a:lnSpc>
            </a:pPr>
            <a:r>
              <a:rPr lang="en-US" sz="1600" dirty="0" smtClean="0">
                <a:solidFill>
                  <a:srgbClr val="761C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Genes</a:t>
            </a:r>
            <a:endParaRPr lang="en-US" sz="1600" dirty="0">
              <a:solidFill>
                <a:srgbClr val="761C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457200" y="-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002776"/>
                </a:solidFill>
              </a:rPr>
              <a:t>G2P Association Design Patterns in GENO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9880" y="6328963"/>
            <a:ext cx="1172116" cy="5129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600"/>
              </a:lnSpc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Genomic </a:t>
            </a:r>
          </a:p>
          <a:p>
            <a:pPr algn="ctr">
              <a:lnSpc>
                <a:spcPts val="1600"/>
              </a:lnSpc>
            </a:pP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3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Core Genotype Partonomies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C:\Users\brushm\AppData\Roaming\PixelMetrics\CaptureWiz\Tem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35" y="966635"/>
            <a:ext cx="7086600" cy="563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5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Intrinsic Genotype Partonomy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C:\Users\brushm\AppData\Roaming\PixelMetrics\CaptureWiz\Tem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835" y="1071798"/>
            <a:ext cx="4953000" cy="543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10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456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Extrinsic Genotype Partonomy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C:\Users\brushm\AppData\Roaming\PixelMetrics\CaptureWiz\Temp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11" t="14804" r="4161" b="44887"/>
          <a:stretch/>
        </p:blipFill>
        <p:spPr bwMode="auto">
          <a:xfrm>
            <a:off x="2053787" y="1524000"/>
            <a:ext cx="549001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56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Transgenes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66" name="Picture 2" descr="C:\Users\brushm\AppData\Roaming\PixelMetrics\CaptureWiz\Temp\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305675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9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Gene Descriptions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 descr="C:\Users\brushm\AppData\Roaming\PixelMetrics\CaptureWiz\Temp\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447800"/>
            <a:ext cx="6096000" cy="48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52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Associations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02" name="Picture 6" descr="C:\Users\brushm\AppData\Roaming\PixelMetrics\CaptureWiz\Temp\4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" y="1712006"/>
            <a:ext cx="8229600" cy="331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638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Association ‘Qualifiers’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2" name="Picture 6" descr="C:\Users\brushm\AppData\Roaming\PixelMetrics\CaptureWiz\Temp\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150" y="1600200"/>
            <a:ext cx="5864449" cy="480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27033" y="1940202"/>
            <a:ext cx="26915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Environment 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5581366" y="1841604"/>
            <a:ext cx="30309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Developmental</a:t>
            </a:r>
          </a:p>
          <a:p>
            <a:pPr algn="ctr"/>
            <a:r>
              <a:rPr lang="en-US" sz="3600" dirty="0" smtClean="0">
                <a:solidFill>
                  <a:srgbClr val="002776"/>
                </a:solidFill>
              </a:rPr>
              <a:t>Stage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0392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Evidence (Straw Man)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6" name="Picture 8" descr="C:\Users\brushm\AppData\Roaming\PixelMetrics\CaptureWiz\Temp\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1447800"/>
            <a:ext cx="8039100" cy="48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8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2776"/>
                </a:solidFill>
              </a:rPr>
              <a:t>Workflow for and Documentation Generating GENO-Compliant Models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001000" cy="4724400"/>
          </a:xfrm>
        </p:spPr>
        <p:txBody>
          <a:bodyPr>
            <a:normAutofit fontScale="77500" lnSpcReduction="20000"/>
          </a:bodyPr>
          <a:lstStyle/>
          <a:p>
            <a:pPr marL="623888" indent="-395288">
              <a:spcBef>
                <a:spcPts val="12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Source data explored and modeled</a:t>
            </a:r>
          </a:p>
          <a:p>
            <a:pPr marL="1085850" lvl="1" indent="-288925">
              <a:buFont typeface="+mj-lt"/>
              <a:buAutoNum type="alphaLcPeriod"/>
            </a:pPr>
            <a:r>
              <a:rPr lang="en-US" baseline="0" dirty="0" smtClean="0"/>
              <a:t>Data mapped to existing GENO patterns where possible</a:t>
            </a:r>
          </a:p>
          <a:p>
            <a:pPr marL="1085850" lvl="1" indent="-288925">
              <a:buFont typeface="+mj-lt"/>
              <a:buAutoNum type="alphaLcPeriod"/>
            </a:pPr>
            <a:r>
              <a:rPr lang="en-US" baseline="0" dirty="0" smtClean="0"/>
              <a:t>Existing patterns refine,</a:t>
            </a:r>
            <a:r>
              <a:rPr lang="en-US" dirty="0" smtClean="0"/>
              <a:t> n</a:t>
            </a:r>
            <a:r>
              <a:rPr lang="en-US" baseline="0" dirty="0" smtClean="0"/>
              <a:t>ew patterns</a:t>
            </a:r>
            <a:r>
              <a:rPr lang="en-US" dirty="0" smtClean="0"/>
              <a:t> defined</a:t>
            </a:r>
            <a:endParaRPr lang="en-US" baseline="0" dirty="0" smtClean="0"/>
          </a:p>
          <a:p>
            <a:pPr marL="623888" indent="-395288"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Data model</a:t>
            </a:r>
            <a:r>
              <a:rPr lang="en-US" dirty="0" smtClean="0"/>
              <a:t> implemented in </a:t>
            </a:r>
            <a:r>
              <a:rPr lang="en-US" dirty="0" err="1" smtClean="0"/>
              <a:t>DIPper</a:t>
            </a:r>
            <a:r>
              <a:rPr lang="en-US" dirty="0" smtClean="0"/>
              <a:t> code</a:t>
            </a:r>
            <a:endParaRPr lang="en-US" baseline="0" dirty="0" smtClean="0"/>
          </a:p>
          <a:p>
            <a:pPr marL="623888" indent="-395288">
              <a:lnSpc>
                <a:spcPct val="120000"/>
              </a:lnSpc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err="1" smtClean="0"/>
              <a:t>DIPper</a:t>
            </a:r>
            <a:r>
              <a:rPr lang="en-US" baseline="0" dirty="0" smtClean="0"/>
              <a:t> executed to transform source data according to the model</a:t>
            </a:r>
          </a:p>
          <a:p>
            <a:pPr marL="623888" indent="-395288">
              <a:spcBef>
                <a:spcPts val="18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Data QA and evaluation </a:t>
            </a:r>
            <a:r>
              <a:rPr lang="en-US" baseline="0" dirty="0" smtClean="0">
                <a:sym typeface="Wingdings" panose="05000000000000000000" pitchFamily="2" charset="2"/>
              </a:rPr>
              <a:t></a:t>
            </a:r>
            <a:r>
              <a:rPr lang="en-US" baseline="0" dirty="0" smtClean="0"/>
              <a:t> iterative model refinement</a:t>
            </a:r>
          </a:p>
          <a:p>
            <a:pPr marL="623888" indent="-395288">
              <a:lnSpc>
                <a:spcPct val="120000"/>
              </a:lnSpc>
              <a:spcBef>
                <a:spcPts val="1200"/>
              </a:spcBef>
              <a:buSzPct val="95000"/>
              <a:buFont typeface="+mj-lt"/>
              <a:buAutoNum type="arabicPeriod"/>
            </a:pPr>
            <a:r>
              <a:rPr lang="en-US" baseline="0" dirty="0" smtClean="0"/>
              <a:t>Ingest of subsequent sources often required update of models for existing</a:t>
            </a:r>
            <a:r>
              <a:rPr lang="en-US" dirty="0" smtClean="0"/>
              <a:t> sources</a:t>
            </a:r>
            <a:endParaRPr lang="en-US" baseline="0" dirty="0" smtClean="0"/>
          </a:p>
          <a:p>
            <a:pPr marL="185738" indent="0">
              <a:spcBef>
                <a:spcPts val="600"/>
              </a:spcBef>
              <a:buNone/>
            </a:pPr>
            <a:endParaRPr lang="en-US" sz="2800" baseline="0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GENO Overview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0630"/>
            <a:ext cx="8305800" cy="5562600"/>
          </a:xfrm>
        </p:spPr>
        <p:txBody>
          <a:bodyPr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-US" sz="2400" b="1" dirty="0" smtClean="0"/>
              <a:t>Coverage</a:t>
            </a:r>
            <a:endParaRPr lang="en-US" sz="20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Genotypes and their component elements of genetic variation           (across human and model organism G2P databases)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Additional terms needed to describe these elements and represent     G2P associations (e.g. environmental </a:t>
            </a:r>
            <a:r>
              <a:rPr lang="en-US" sz="2000" dirty="0"/>
              <a:t>context, </a:t>
            </a:r>
            <a:r>
              <a:rPr lang="en-US" sz="2000" dirty="0" smtClean="0"/>
              <a:t>evidence/provenance)</a:t>
            </a:r>
            <a:endParaRPr lang="en-US" sz="2000" dirty="0"/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Goal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Support integration and analysis of G2P data under a unified semantic framework</a:t>
            </a:r>
            <a:endParaRPr lang="en-US" sz="16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2400" b="1" dirty="0" smtClean="0"/>
              <a:t>Development</a:t>
            </a:r>
            <a:endParaRPr lang="en-US" sz="2400" dirty="0" smtClean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Openly developed on </a:t>
            </a:r>
            <a:r>
              <a:rPr lang="en-US" sz="2000" dirty="0" err="1" smtClean="0"/>
              <a:t>Github</a:t>
            </a:r>
            <a:r>
              <a:rPr lang="en-US" sz="2000" dirty="0" smtClean="0"/>
              <a:t> (</a:t>
            </a:r>
            <a:r>
              <a:rPr lang="en-US" sz="2000" dirty="0" smtClean="0">
                <a:hlinkClick r:id="rId3"/>
              </a:rPr>
              <a:t>link</a:t>
            </a:r>
            <a:r>
              <a:rPr lang="en-US" sz="2000" dirty="0" smtClean="0"/>
              <a:t>) under Monarch Initiative organization</a:t>
            </a:r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Aligned with </a:t>
            </a:r>
            <a:r>
              <a:rPr lang="en-US" sz="2000" dirty="0" smtClean="0">
                <a:hlinkClick r:id="rId4"/>
              </a:rPr>
              <a:t>OBO Foundry</a:t>
            </a:r>
            <a:r>
              <a:rPr lang="en-US" sz="2000" dirty="0" smtClean="0"/>
              <a:t> principles, under BFO framework</a:t>
            </a:r>
            <a:endParaRPr lang="en-US" sz="20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Reuses terms from existing models  (</a:t>
            </a:r>
            <a:r>
              <a:rPr lang="en-US" sz="1800" dirty="0" smtClean="0"/>
              <a:t>SO, FALDO, OBAN, IAO, GO, OBI)</a:t>
            </a:r>
            <a:endParaRPr lang="en-US" sz="1800" dirty="0"/>
          </a:p>
          <a:p>
            <a:pPr marL="576263" lvl="1">
              <a:buFont typeface="Wingdings" panose="05000000000000000000" pitchFamily="2" charset="2"/>
              <a:buChar char="§"/>
            </a:pPr>
            <a:r>
              <a:rPr lang="en-US" sz="2000" dirty="0" smtClean="0"/>
              <a:t>Development thus far driven primarily by Monarch data and use cases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3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brushm\AppData\Roaming\PixelMetrics\CaptureWiz\Temp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" y="1362891"/>
            <a:ext cx="7933633" cy="5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68" y="76200"/>
            <a:ext cx="8949012" cy="1143000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 smtClean="0">
                <a:solidFill>
                  <a:srgbClr val="002776"/>
                </a:solidFill>
              </a:rPr>
              <a:t>Graphical Concept Maps Provide Specifications of Data Models for Each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8072" y="1461344"/>
            <a:ext cx="3451860" cy="71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 err="1" smtClean="0"/>
              <a:t>ClinVar</a:t>
            </a:r>
            <a:r>
              <a:rPr lang="en-US" sz="2400" dirty="0" smtClean="0"/>
              <a:t>  Variant – Disease Association Model</a:t>
            </a:r>
            <a:endParaRPr lang="en-US" sz="2400" dirty="0"/>
          </a:p>
        </p:txBody>
      </p:sp>
      <p:pic>
        <p:nvPicPr>
          <p:cNvPr id="1028" name="Picture 4" descr="C:\Users\brushm\AppData\Roaming\PixelMetrics\CaptureWiz\Temp\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654" y="4838701"/>
            <a:ext cx="5175146" cy="185050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outerShdw blurRad="76200" dist="101600" dir="2700000" algn="tl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9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:\Users\brushm\AppData\Roaming\PixelMetrics\CaptureWiz\Temp\4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5" y="1362891"/>
            <a:ext cx="7933633" cy="527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52400"/>
            <a:ext cx="9144000" cy="1143000"/>
          </a:xfrm>
        </p:spPr>
        <p:txBody>
          <a:bodyPr>
            <a:noAutofit/>
          </a:bodyPr>
          <a:lstStyle/>
          <a:p>
            <a:pPr marL="0" indent="0"/>
            <a:r>
              <a:rPr lang="en-US" sz="3600" dirty="0" smtClean="0">
                <a:solidFill>
                  <a:srgbClr val="002776"/>
                </a:solidFill>
              </a:rPr>
              <a:t>Graphical Concept Maps Provide Shared Specifications of Source Data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38072" y="1461344"/>
            <a:ext cx="3451860" cy="712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dirty="0" err="1" smtClean="0"/>
              <a:t>ClinVar</a:t>
            </a:r>
            <a:r>
              <a:rPr lang="en-US" sz="2400" dirty="0" smtClean="0"/>
              <a:t>  Variant – Disease Association Model</a:t>
            </a:r>
            <a:endParaRPr lang="en-US" sz="2400" dirty="0"/>
          </a:p>
        </p:txBody>
      </p:sp>
      <p:pic>
        <p:nvPicPr>
          <p:cNvPr id="1028" name="Picture 4" descr="C:\Users\brushm\AppData\Roaming\PixelMetrics\CaptureWiz\Temp\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76" y="2286000"/>
            <a:ext cx="8454279" cy="3023044"/>
          </a:xfrm>
          <a:prstGeom prst="rect">
            <a:avLst/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76200" dist="177800" dir="2700000" algn="tl" rotWithShape="0">
              <a:prstClr val="black">
                <a:alpha val="41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9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228600"/>
            <a:ext cx="8382000" cy="1409700"/>
          </a:xfrm>
        </p:spPr>
        <p:txBody>
          <a:bodyPr>
            <a:noAutofit/>
          </a:bodyPr>
          <a:lstStyle/>
          <a:p>
            <a:pPr marL="0" indent="0"/>
            <a:r>
              <a:rPr lang="en-US" sz="4000" dirty="0" smtClean="0">
                <a:solidFill>
                  <a:srgbClr val="002776"/>
                </a:solidFill>
              </a:rPr>
              <a:t>Cmap Documentation Supports Different </a:t>
            </a:r>
            <a:r>
              <a:rPr lang="en-US" sz="4000" dirty="0">
                <a:solidFill>
                  <a:srgbClr val="002776"/>
                </a:solidFill>
              </a:rPr>
              <a:t>U</a:t>
            </a:r>
            <a:r>
              <a:rPr lang="en-US" sz="4000" dirty="0" smtClean="0">
                <a:solidFill>
                  <a:srgbClr val="002776"/>
                </a:solidFill>
              </a:rPr>
              <a:t>sers and Use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600200"/>
            <a:ext cx="8686800" cy="5334000"/>
          </a:xfrm>
        </p:spPr>
        <p:txBody>
          <a:bodyPr>
            <a:normAutofit/>
          </a:bodyPr>
          <a:lstStyle/>
          <a:p>
            <a:pPr marL="514350" lvl="1" indent="-457200">
              <a:spcBef>
                <a:spcPts val="3000"/>
              </a:spcBef>
              <a:buAutoNum type="arabicPeriod"/>
            </a:pPr>
            <a:r>
              <a:rPr lang="en-US" sz="3200" dirty="0" smtClean="0"/>
              <a:t>Monarch Developers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/>
              <a:t>P</a:t>
            </a:r>
            <a:r>
              <a:rPr lang="en-US" sz="2200" dirty="0" smtClean="0"/>
              <a:t>rovides shared view of the domain for </a:t>
            </a:r>
            <a:r>
              <a:rPr lang="en-US" sz="2200" dirty="0" err="1" smtClean="0"/>
              <a:t>ontologists</a:t>
            </a:r>
            <a:r>
              <a:rPr lang="en-US" sz="2200" dirty="0" smtClean="0"/>
              <a:t>, coders, and domain experts to collaboratively develop and implement models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/>
              <a:t>E</a:t>
            </a:r>
            <a:r>
              <a:rPr lang="en-US" sz="2200" dirty="0" smtClean="0"/>
              <a:t>nsures consistent representation of similar data cross sources </a:t>
            </a:r>
          </a:p>
          <a:p>
            <a:pPr marL="5143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3200" dirty="0" smtClean="0"/>
              <a:t>Monarch </a:t>
            </a:r>
            <a:r>
              <a:rPr lang="en-US" sz="3200" dirty="0"/>
              <a:t>A</a:t>
            </a:r>
            <a:r>
              <a:rPr lang="en-US" sz="3200" dirty="0" smtClean="0"/>
              <a:t>pplication Users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 smtClean="0"/>
              <a:t>Gives </a:t>
            </a:r>
            <a:r>
              <a:rPr lang="en-US" sz="2200" dirty="0"/>
              <a:t>overall sense of data and relationships they can navigate and query </a:t>
            </a:r>
            <a:r>
              <a:rPr lang="en-US" sz="2200" dirty="0" smtClean="0"/>
              <a:t>in the system</a:t>
            </a:r>
            <a:endParaRPr lang="en-US" sz="2200" dirty="0"/>
          </a:p>
          <a:p>
            <a:pPr marL="514350" lvl="1" indent="-457200">
              <a:spcBef>
                <a:spcPts val="1800"/>
              </a:spcBef>
              <a:buFont typeface="+mj-lt"/>
              <a:buAutoNum type="arabicPeriod"/>
            </a:pPr>
            <a:r>
              <a:rPr lang="en-US" sz="3200" dirty="0"/>
              <a:t>Third Party </a:t>
            </a:r>
            <a:r>
              <a:rPr lang="en-US" sz="3200" dirty="0" smtClean="0"/>
              <a:t>Data Scientists and Developers</a:t>
            </a:r>
          </a:p>
          <a:p>
            <a:pPr marL="914400" lvl="2" indent="-396875">
              <a:buFont typeface="+mj-lt"/>
              <a:buAutoNum type="alphaLcPeriod"/>
            </a:pPr>
            <a:r>
              <a:rPr lang="en-US" sz="2200" dirty="0" smtClean="0"/>
              <a:t>Provides </a:t>
            </a:r>
            <a:r>
              <a:rPr lang="en-US" sz="2200" dirty="0"/>
              <a:t>technical understanding of the data needed to query over, operate on, and integrate data for diverse use cases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78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ZFIN Model Concept Map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6" y="949284"/>
            <a:ext cx="7696200" cy="564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4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Goals / Roadmap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00150"/>
            <a:ext cx="8686800" cy="5353050"/>
          </a:xfrm>
        </p:spPr>
        <p:txBody>
          <a:bodyPr>
            <a:normAutofit fontScale="77500" lnSpcReduction="20000"/>
          </a:bodyPr>
          <a:lstStyle/>
          <a:p>
            <a:pPr marL="514350" indent="-400050">
              <a:spcBef>
                <a:spcPts val="1200"/>
              </a:spcBef>
              <a:buFont typeface="+mj-lt"/>
              <a:buAutoNum type="arabicPeriod"/>
            </a:pPr>
            <a:r>
              <a:rPr lang="en-US" b="1" dirty="0"/>
              <a:t>Expand modeling </a:t>
            </a:r>
            <a:endParaRPr lang="en-US" dirty="0" smtClean="0"/>
          </a:p>
          <a:p>
            <a:pPr marL="1085850" lvl="1" indent="-400050">
              <a:buFont typeface="+mj-lt"/>
              <a:buAutoNum type="alphaLcPeriod"/>
            </a:pPr>
            <a:r>
              <a:rPr lang="en-US" dirty="0"/>
              <a:t>complex </a:t>
            </a:r>
            <a:r>
              <a:rPr lang="en-US" dirty="0" err="1" smtClean="0"/>
              <a:t>transgenics</a:t>
            </a:r>
            <a:r>
              <a:rPr lang="en-US" dirty="0" smtClean="0"/>
              <a:t> and </a:t>
            </a:r>
            <a:r>
              <a:rPr lang="en-US" dirty="0"/>
              <a:t>emerging genome editing </a:t>
            </a:r>
            <a:r>
              <a:rPr lang="en-US" dirty="0" smtClean="0"/>
              <a:t>technologies (e.g. </a:t>
            </a:r>
            <a:r>
              <a:rPr lang="en-US" dirty="0" err="1" smtClean="0"/>
              <a:t>Crisprs</a:t>
            </a:r>
            <a:r>
              <a:rPr lang="en-US" dirty="0" smtClean="0"/>
              <a:t>)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environment/experimental conditions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modes </a:t>
            </a:r>
            <a:r>
              <a:rPr lang="en-US" dirty="0"/>
              <a:t>of </a:t>
            </a:r>
            <a:r>
              <a:rPr lang="en-US" dirty="0" smtClean="0"/>
              <a:t>inheritance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epigenetic modification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GWAS associations</a:t>
            </a:r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/>
              <a:t>I</a:t>
            </a:r>
            <a:r>
              <a:rPr lang="en-US" b="1" dirty="0" smtClean="0"/>
              <a:t>mplementation </a:t>
            </a:r>
            <a:r>
              <a:rPr lang="en-US" b="1" dirty="0"/>
              <a:t>of </a:t>
            </a:r>
            <a:r>
              <a:rPr lang="en-US" b="1" dirty="0" smtClean="0"/>
              <a:t>phenotype propagation </a:t>
            </a:r>
            <a:endParaRPr lang="en-US" dirty="0" smtClean="0"/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/>
              <a:t>GENO </a:t>
            </a:r>
            <a:r>
              <a:rPr lang="en-US" b="1" dirty="0" smtClean="0"/>
              <a:t>release </a:t>
            </a:r>
            <a:r>
              <a:rPr lang="en-US" b="1" dirty="0"/>
              <a:t>and publication </a:t>
            </a:r>
            <a:endParaRPr lang="en-US" dirty="0" smtClean="0"/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/>
              <a:t>Community collaborations and coordination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Better integration </a:t>
            </a:r>
            <a:r>
              <a:rPr lang="en-US" dirty="0"/>
              <a:t>with external </a:t>
            </a:r>
            <a:r>
              <a:rPr lang="en-US" dirty="0" smtClean="0"/>
              <a:t>ontologies</a:t>
            </a:r>
          </a:p>
          <a:p>
            <a:pPr marL="1085850" lvl="1" indent="-400050">
              <a:buFont typeface="+mj-lt"/>
              <a:buAutoNum type="alphaLcPeriod"/>
            </a:pPr>
            <a:r>
              <a:rPr lang="en-US" dirty="0" smtClean="0"/>
              <a:t>Requirements from external communities</a:t>
            </a:r>
          </a:p>
          <a:p>
            <a:pPr marL="571500" indent="-457200">
              <a:spcBef>
                <a:spcPts val="1800"/>
              </a:spcBef>
              <a:buFont typeface="+mj-lt"/>
              <a:buAutoNum type="arabicPeriod"/>
            </a:pPr>
            <a:r>
              <a:rPr lang="en-US" b="1" dirty="0" smtClean="0"/>
              <a:t>Formalize and finalize </a:t>
            </a:r>
            <a:r>
              <a:rPr lang="en-US" b="1" dirty="0"/>
              <a:t>c</a:t>
            </a:r>
            <a:r>
              <a:rPr lang="en-US" b="1" dirty="0" smtClean="0"/>
              <a:t>ommon </a:t>
            </a:r>
            <a:r>
              <a:rPr lang="en-US" b="1" dirty="0"/>
              <a:t>g</a:t>
            </a:r>
            <a:r>
              <a:rPr lang="en-US" b="1" dirty="0" smtClean="0"/>
              <a:t>enotype </a:t>
            </a:r>
            <a:r>
              <a:rPr lang="en-US" b="1" dirty="0"/>
              <a:t>s</a:t>
            </a:r>
            <a:r>
              <a:rPr lang="en-US" b="1" dirty="0" smtClean="0"/>
              <a:t>yntax </a:t>
            </a:r>
            <a:endParaRPr lang="en-US" dirty="0" smtClean="0"/>
          </a:p>
          <a:p>
            <a:pPr marL="571500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endParaRPr lang="en-US" dirty="0"/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3716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Challenges and Needs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8382000" cy="5372100"/>
          </a:xfrm>
        </p:spPr>
        <p:txBody>
          <a:bodyPr>
            <a:normAutofit fontScale="92500"/>
          </a:bodyPr>
          <a:lstStyle/>
          <a:p>
            <a:pPr marL="579438" indent="-579438">
              <a:spcBef>
                <a:spcPts val="1200"/>
              </a:spcBef>
              <a:buFont typeface="+mj-lt"/>
              <a:buAutoNum type="arabicPeriod"/>
            </a:pPr>
            <a:r>
              <a:rPr lang="en-US" sz="3000" b="1" dirty="0" smtClean="0"/>
              <a:t>Replacing Nicole </a:t>
            </a:r>
            <a:endParaRPr lang="en-US" sz="3000" dirty="0" smtClean="0"/>
          </a:p>
          <a:p>
            <a:pPr marL="571500" indent="-571500">
              <a:spcBef>
                <a:spcPts val="2400"/>
              </a:spcBef>
              <a:buFont typeface="+mj-lt"/>
              <a:buAutoNum type="arabicPeriod"/>
            </a:pPr>
            <a:r>
              <a:rPr lang="en-US" sz="3000" b="1" dirty="0" smtClean="0"/>
              <a:t>Feedback on ontology and data modeling </a:t>
            </a:r>
            <a:endParaRPr lang="en-US" sz="3000" dirty="0" smtClean="0"/>
          </a:p>
          <a:p>
            <a:pPr marL="1143000" lvl="1" indent="-457200">
              <a:buFont typeface="+mj-lt"/>
              <a:buAutoNum type="alphaLcPeriod"/>
            </a:pPr>
            <a:r>
              <a:rPr lang="en-US" sz="2600" dirty="0" smtClean="0"/>
              <a:t>GENO and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models need internal review </a:t>
            </a:r>
          </a:p>
          <a:p>
            <a:pPr marL="1143000" lvl="1" indent="-457200">
              <a:buFont typeface="+mj-lt"/>
              <a:buAutoNum type="alphaLcPeriod"/>
            </a:pPr>
            <a:r>
              <a:rPr lang="en-US" sz="2600" dirty="0" err="1" smtClean="0"/>
              <a:t>DIPper</a:t>
            </a:r>
            <a:r>
              <a:rPr lang="en-US" sz="2600" dirty="0" smtClean="0"/>
              <a:t> graphical notation and common genotype syntax need internal review</a:t>
            </a:r>
          </a:p>
          <a:p>
            <a:pPr marL="571500" indent="-514350">
              <a:spcBef>
                <a:spcPts val="1800"/>
              </a:spcBef>
              <a:buFont typeface="+mj-lt"/>
              <a:buAutoNum type="arabicPeriod"/>
            </a:pPr>
            <a:r>
              <a:rPr lang="en-US" sz="3000" b="1" dirty="0" smtClean="0"/>
              <a:t>Technical requirements</a:t>
            </a:r>
          </a:p>
          <a:p>
            <a:pPr marL="11430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600" dirty="0" smtClean="0"/>
              <a:t>Need to understand better how ontology and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data is operated on throughout the technology stack (</a:t>
            </a:r>
            <a:r>
              <a:rPr lang="en-US" sz="2600" dirty="0" err="1" smtClean="0"/>
              <a:t>SciGraph</a:t>
            </a:r>
            <a:r>
              <a:rPr lang="en-US" sz="2600" dirty="0" smtClean="0"/>
              <a:t>, GOLR, </a:t>
            </a:r>
            <a:r>
              <a:rPr lang="en-US" sz="2600" dirty="0" err="1" smtClean="0"/>
              <a:t>OWLSim</a:t>
            </a:r>
            <a:r>
              <a:rPr lang="en-US" sz="2600" dirty="0" smtClean="0"/>
              <a:t>)</a:t>
            </a:r>
            <a:endParaRPr lang="en-US" sz="2600" dirty="0"/>
          </a:p>
          <a:p>
            <a:pPr marL="742950" indent="-457200">
              <a:spcBef>
                <a:spcPts val="600"/>
              </a:spcBef>
              <a:buFont typeface="+mj-lt"/>
              <a:buAutoNum type="arabicPeriod"/>
            </a:pPr>
            <a:r>
              <a:rPr lang="en-US" sz="3000" b="1" dirty="0" smtClean="0"/>
              <a:t>Research requirements: </a:t>
            </a:r>
          </a:p>
          <a:p>
            <a:pPr marL="1143000" lvl="1" indent="-457200">
              <a:spcBef>
                <a:spcPts val="600"/>
              </a:spcBef>
              <a:buFont typeface="+mj-lt"/>
              <a:buAutoNum type="alphaLcPeriod"/>
            </a:pPr>
            <a:r>
              <a:rPr lang="en-US" sz="2600" dirty="0" smtClean="0"/>
              <a:t>Researcher-driven use cases and competency questions</a:t>
            </a:r>
            <a:endParaRPr lang="en-US" sz="2600" dirty="0"/>
          </a:p>
          <a:p>
            <a:pPr marL="571500" indent="-514350">
              <a:buFont typeface="+mj-lt"/>
              <a:buAutoNum type="arabicPeriod"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http://emojipedia-us.s3.amazonaws.com/cache/16/44/1644b39798b312861c4652b645c8d0c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522" y="1371600"/>
            <a:ext cx="454478" cy="4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https://upload.wikimedia.org/wikipedia/commons/thumb/c/c4/No_icon_red.svg/2000px-No_icon_red.svg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20" descr="https://cdn0.iconfinder.com/data/icons/poop-emoji-cartoons/263/poop-poo-pooh-emoji-cartoon-face-042-128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7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002776"/>
                </a:solidFill>
              </a:rPr>
              <a:t>GENO in Monarch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3055"/>
            <a:ext cx="8382000" cy="5257800"/>
          </a:xfrm>
        </p:spPr>
        <p:txBody>
          <a:bodyPr>
            <a:noAutofit/>
          </a:bodyPr>
          <a:lstStyle/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Part of Monarch ontology import chain loaded into </a:t>
            </a:r>
            <a:r>
              <a:rPr lang="en-US" sz="2600" dirty="0" err="1" smtClean="0"/>
              <a:t>SciGraph</a:t>
            </a:r>
            <a:endParaRPr lang="en-US" sz="2600" dirty="0"/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Provides ontology </a:t>
            </a:r>
            <a:r>
              <a:rPr lang="en-US" sz="2600" dirty="0"/>
              <a:t>terms and </a:t>
            </a:r>
            <a:r>
              <a:rPr lang="en-US" sz="2600" dirty="0" smtClean="0"/>
              <a:t>design patterns used to structure </a:t>
            </a:r>
            <a:r>
              <a:rPr lang="en-US" sz="2600" dirty="0" err="1" smtClean="0"/>
              <a:t>rdf</a:t>
            </a:r>
            <a:r>
              <a:rPr lang="en-US" sz="2600" dirty="0" smtClean="0"/>
              <a:t> graphs generated from source data through </a:t>
            </a:r>
            <a:r>
              <a:rPr lang="en-US" sz="2600" dirty="0" err="1" smtClean="0"/>
              <a:t>DIPper</a:t>
            </a:r>
            <a:r>
              <a:rPr lang="en-US" sz="2600" dirty="0" smtClean="0"/>
              <a:t> pipeline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Leveraged by Cypher queries to serve data to Monarch website and web services </a:t>
            </a:r>
          </a:p>
          <a:p>
            <a:pPr marL="457200" indent="-457200">
              <a:spcBef>
                <a:spcPts val="2400"/>
              </a:spcBef>
              <a:buFont typeface="+mj-lt"/>
              <a:buAutoNum type="arabicPeriod"/>
            </a:pPr>
            <a:r>
              <a:rPr lang="en-US" sz="2600" dirty="0" smtClean="0"/>
              <a:t>Encodes logic that supports analysis </a:t>
            </a:r>
            <a:r>
              <a:rPr lang="en-US" sz="2600" dirty="0"/>
              <a:t>and inference use cases driven by </a:t>
            </a:r>
            <a:r>
              <a:rPr lang="en-US" sz="2600" dirty="0" smtClean="0"/>
              <a:t>Monarch Initiative tools </a:t>
            </a:r>
            <a:r>
              <a:rPr lang="en-US" sz="2600" dirty="0"/>
              <a:t>and </a:t>
            </a:r>
            <a:r>
              <a:rPr lang="en-US" sz="2600" dirty="0" smtClean="0"/>
              <a:t>algorithms </a:t>
            </a:r>
            <a:r>
              <a:rPr lang="en-US" sz="2600" dirty="0"/>
              <a:t>(e.g. phenotype propagation)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0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9110" y="225911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002776"/>
                </a:solidFill>
              </a:rPr>
              <a:t>Intrinsic vs Extrinsic Genotypes</a:t>
            </a:r>
            <a:endParaRPr lang="en-US" dirty="0">
              <a:solidFill>
                <a:srgbClr val="002776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304800" y="967353"/>
            <a:ext cx="85344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sz="1700" dirty="0" smtClean="0"/>
              <a:t>The concept of a </a:t>
            </a:r>
            <a:r>
              <a:rPr lang="en-US" sz="1700" b="1" dirty="0" smtClean="0"/>
              <a:t>‘genotype’ </a:t>
            </a:r>
            <a:r>
              <a:rPr lang="en-US" sz="1700" dirty="0" smtClean="0"/>
              <a:t>in GENO is </a:t>
            </a:r>
            <a:r>
              <a:rPr lang="en-US" sz="1700" dirty="0" smtClean="0"/>
              <a:t>viewed </a:t>
            </a:r>
            <a:r>
              <a:rPr lang="en-US" sz="1700" dirty="0" smtClean="0"/>
              <a:t>broadly </a:t>
            </a:r>
            <a:r>
              <a:rPr lang="en-US" sz="1700" dirty="0"/>
              <a:t>to </a:t>
            </a:r>
            <a:r>
              <a:rPr lang="en-US" sz="1700" dirty="0" smtClean="0"/>
              <a:t>apply to </a:t>
            </a:r>
            <a:r>
              <a:rPr lang="en-US" sz="1700" dirty="0"/>
              <a:t>any </a:t>
            </a:r>
            <a:r>
              <a:rPr lang="en-US" sz="1700" b="1" dirty="0"/>
              <a:t>variation</a:t>
            </a:r>
            <a:r>
              <a:rPr lang="en-US" sz="1700" dirty="0"/>
              <a:t> </a:t>
            </a:r>
            <a:r>
              <a:rPr lang="en-US" sz="1700" b="1" dirty="0"/>
              <a:t>in </a:t>
            </a:r>
            <a:r>
              <a:rPr lang="en-US" sz="1700" b="1" dirty="0" smtClean="0"/>
              <a:t>genomic sequence </a:t>
            </a:r>
            <a:r>
              <a:rPr lang="en-US" sz="1700" dirty="0" smtClean="0"/>
              <a:t>or </a:t>
            </a:r>
            <a:r>
              <a:rPr lang="en-US" sz="1700" b="1" dirty="0" smtClean="0"/>
              <a:t>variation in gene expression </a:t>
            </a:r>
            <a:r>
              <a:rPr lang="en-US" sz="1700" dirty="0"/>
              <a:t>that is tied to an observed phenotypic </a:t>
            </a:r>
            <a:r>
              <a:rPr lang="en-US" sz="1700" dirty="0" smtClean="0"/>
              <a:t>effect</a:t>
            </a:r>
            <a:r>
              <a:rPr lang="en-US" sz="1700" dirty="0" smtClean="0"/>
              <a:t>. We distinguish three types of genotypes:</a:t>
            </a:r>
          </a:p>
          <a:p>
            <a:pPr marL="342900" indent="-169863" fontAlgn="ctr">
              <a:buFont typeface="Wingdings" panose="05000000000000000000" pitchFamily="2" charset="2"/>
              <a:buChar char="§"/>
            </a:pPr>
            <a:r>
              <a:rPr lang="en-US" sz="1500" b="1" dirty="0"/>
              <a:t>Intrinsic genotypes </a:t>
            </a:r>
            <a:r>
              <a:rPr lang="en-US" sz="1500" dirty="0"/>
              <a:t>capture variation in the genomic sequence. </a:t>
            </a:r>
          </a:p>
          <a:p>
            <a:pPr marL="342900" indent="-169863" fontAlgn="ctr">
              <a:buFont typeface="Wingdings" panose="05000000000000000000" pitchFamily="2" charset="2"/>
              <a:buChar char="§"/>
            </a:pPr>
            <a:r>
              <a:rPr lang="en-US" sz="1500" b="1" dirty="0"/>
              <a:t>Extrinsic genotypes </a:t>
            </a:r>
            <a:r>
              <a:rPr lang="en-US" sz="1500" dirty="0"/>
              <a:t>capture variation in gene expression (resulting from gene targeting technologies such as RNAi, morpholinos).</a:t>
            </a:r>
          </a:p>
          <a:p>
            <a:pPr marL="342900" indent="-169863" fontAlgn="ctr">
              <a:buFont typeface="Wingdings" panose="05000000000000000000" pitchFamily="2" charset="2"/>
              <a:buChar char="§"/>
            </a:pPr>
            <a:r>
              <a:rPr lang="en-US" sz="1500" b="1" dirty="0"/>
              <a:t>Effective genotypes </a:t>
            </a:r>
            <a:r>
              <a:rPr lang="en-US" sz="1500" dirty="0"/>
              <a:t>capture total variation in gene sequence or expression (</a:t>
            </a:r>
            <a:r>
              <a:rPr lang="en-US" sz="1500" b="1" dirty="0"/>
              <a:t>intrinsic + extrinsic</a:t>
            </a:r>
            <a:r>
              <a:rPr lang="en-US" sz="1500" dirty="0"/>
              <a:t>)</a:t>
            </a:r>
          </a:p>
          <a:p>
            <a:pPr algn="ctr" fontAlgn="ctr"/>
            <a:endParaRPr lang="en-US" sz="1700" dirty="0"/>
          </a:p>
        </p:txBody>
      </p:sp>
      <p:sp>
        <p:nvSpPr>
          <p:cNvPr id="31" name="Rectangle 30"/>
          <p:cNvSpPr/>
          <p:nvPr/>
        </p:nvSpPr>
        <p:spPr>
          <a:xfrm>
            <a:off x="1399373" y="2826519"/>
            <a:ext cx="233846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+mj-lt"/>
                <a:ea typeface="+mj-ea"/>
                <a:cs typeface="+mj-cs"/>
              </a:rPr>
              <a:t>SEQUENCE-VARIATION</a:t>
            </a:r>
          </a:p>
          <a:p>
            <a:pPr algn="ctr"/>
            <a:endParaRPr lang="en-US" sz="800" b="1" dirty="0">
              <a:latin typeface="+mj-lt"/>
              <a:ea typeface="+mj-ea"/>
              <a:cs typeface="+mj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268345" y="2827589"/>
            <a:ext cx="2502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+mj-lt"/>
                <a:ea typeface="+mj-ea"/>
                <a:cs typeface="+mj-cs"/>
              </a:rPr>
              <a:t>EXPRESSION-VARIATION</a:t>
            </a:r>
            <a:endParaRPr lang="en-US" sz="2000" b="1" dirty="0" smtClean="0">
              <a:latin typeface="+mj-lt"/>
              <a:ea typeface="+mj-ea"/>
              <a:cs typeface="+mj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77338" y="4781374"/>
            <a:ext cx="2277418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sz="900" b="1" dirty="0">
              <a:latin typeface="+mj-lt"/>
              <a:ea typeface="+mj-ea"/>
              <a:cs typeface="+mj-cs"/>
            </a:endParaRPr>
          </a:p>
          <a:p>
            <a:pPr algn="ctr"/>
            <a:r>
              <a:rPr lang="en-US" sz="2000" b="1" dirty="0" smtClean="0">
                <a:latin typeface="+mj-lt"/>
                <a:ea typeface="+mj-ea"/>
                <a:cs typeface="+mj-cs"/>
              </a:rPr>
              <a:t>‘Intrinsic’ Genotype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314650" y="5244068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apc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hu745/+</a:t>
            </a:r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; fgf8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ti282/ti282</a:t>
            </a:r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(AB)</a:t>
            </a:r>
            <a:endParaRPr lang="en-US" b="1" dirty="0">
              <a:solidFill>
                <a:srgbClr val="00B050"/>
              </a:solidFill>
              <a:cs typeface="Courier New" pitchFamily="49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390064" y="4933122"/>
            <a:ext cx="23166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+mj-ea"/>
                <a:cs typeface="+mj-cs"/>
              </a:rPr>
              <a:t>‘Extrinsic’ Genotype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96943" y="5269468"/>
            <a:ext cx="3794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shhb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MO1-shhb(2ng);</a:t>
            </a:r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 ihhb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MO2-ihhb(1ng)</a:t>
            </a:r>
            <a:endParaRPr lang="en-US" b="1" dirty="0">
              <a:solidFill>
                <a:srgbClr val="00B050"/>
              </a:solidFill>
              <a:cs typeface="Courier New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776"/>
              </a:solidFill>
            </a:endParaRPr>
          </a:p>
        </p:txBody>
      </p:sp>
      <p:pic>
        <p:nvPicPr>
          <p:cNvPr id="1026" name="Picture 2" descr="C:\Users\brushm\AppData\Roaming\PixelMetrics\CaptureWiz\Temp\7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77075" y="3126464"/>
            <a:ext cx="3213925" cy="18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brushm\AppData\Roaming\PixelMetrics\CaptureWiz\Temp\7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-4" b="4"/>
          <a:stretch/>
        </p:blipFill>
        <p:spPr bwMode="auto">
          <a:xfrm>
            <a:off x="4863276" y="3133825"/>
            <a:ext cx="3213924" cy="182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3367924" y="5879068"/>
            <a:ext cx="2334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+mj-ea"/>
                <a:cs typeface="+mj-cs"/>
              </a:rPr>
              <a:t>‘Effective’ Genotype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53093" y="6260068"/>
            <a:ext cx="8009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apc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hu745/+</a:t>
            </a:r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; fgf8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ti282/ti282</a:t>
            </a:r>
            <a:r>
              <a:rPr lang="en-US" b="1" dirty="0" smtClean="0">
                <a:solidFill>
                  <a:srgbClr val="00B050"/>
                </a:solidFill>
                <a:cs typeface="Courier New" pitchFamily="49" charset="0"/>
              </a:rPr>
              <a:t>(AB</a:t>
            </a:r>
            <a:r>
              <a:rPr lang="en-US" b="1" dirty="0">
                <a:solidFill>
                  <a:srgbClr val="00B050"/>
                </a:solidFill>
                <a:cs typeface="Courier New" pitchFamily="49" charset="0"/>
              </a:rPr>
              <a:t>); shhb</a:t>
            </a:r>
            <a:r>
              <a:rPr lang="en-US" b="1" baseline="30000" dirty="0">
                <a:solidFill>
                  <a:srgbClr val="00B050"/>
                </a:solidFill>
                <a:cs typeface="Courier New" pitchFamily="49" charset="0"/>
              </a:rPr>
              <a:t>MO1-shhb(2ng);</a:t>
            </a:r>
            <a:r>
              <a:rPr lang="en-US" b="1" dirty="0">
                <a:solidFill>
                  <a:srgbClr val="00B050"/>
                </a:solidFill>
                <a:cs typeface="Courier New" pitchFamily="49" charset="0"/>
              </a:rPr>
              <a:t> ihhb</a:t>
            </a:r>
            <a:r>
              <a:rPr lang="en-US" b="1" baseline="30000" dirty="0">
                <a:solidFill>
                  <a:srgbClr val="00B050"/>
                </a:solidFill>
                <a:cs typeface="Courier New" pitchFamily="49" charset="0"/>
              </a:rPr>
              <a:t>MO2-ihhb(1ng</a:t>
            </a:r>
            <a:r>
              <a:rPr lang="en-US" b="1" baseline="30000" dirty="0" smtClean="0">
                <a:solidFill>
                  <a:srgbClr val="00B050"/>
                </a:solidFill>
                <a:cs typeface="Courier New" pitchFamily="49" charset="0"/>
              </a:rPr>
              <a:t>)</a:t>
            </a:r>
            <a:endParaRPr lang="en-US" b="1" dirty="0">
              <a:solidFill>
                <a:srgbClr val="00B050"/>
              </a:solidFill>
              <a:cs typeface="Courier New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72994" y="5391090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 smtClean="0">
                <a:latin typeface="+mj-lt"/>
                <a:ea typeface="+mj-ea"/>
                <a:cs typeface="+mj-cs"/>
              </a:rPr>
              <a:t>+</a:t>
            </a:r>
            <a:endParaRPr lang="en-US" sz="2000" b="1" dirty="0">
              <a:latin typeface="+mj-lt"/>
              <a:ea typeface="+mj-ea"/>
              <a:cs typeface="+mj-cs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124425" y="5629645"/>
            <a:ext cx="258194" cy="30513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24400" y="5604491"/>
            <a:ext cx="177376" cy="31985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6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/>
          <p:cNvSpPr txBox="1"/>
          <p:nvPr/>
        </p:nvSpPr>
        <p:spPr>
          <a:xfrm>
            <a:off x="1079349" y="2207559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1078695" y="2424254"/>
            <a:ext cx="2278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145" name="Rectangle 144"/>
          <p:cNvSpPr/>
          <p:nvPr/>
        </p:nvSpPr>
        <p:spPr>
          <a:xfrm>
            <a:off x="789012" y="1485901"/>
            <a:ext cx="7632499" cy="1882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789013" y="5230990"/>
            <a:ext cx="7650137" cy="7715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80546" y="3400425"/>
            <a:ext cx="7668129" cy="8399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789013" y="5994401"/>
            <a:ext cx="7632499" cy="59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789013" y="4227690"/>
            <a:ext cx="7632499" cy="100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767644" y="1543050"/>
            <a:ext cx="7676445" cy="18669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67644" y="3419475"/>
            <a:ext cx="7676445" cy="315912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itle 1"/>
          <p:cNvSpPr txBox="1">
            <a:spLocks/>
          </p:cNvSpPr>
          <p:nvPr/>
        </p:nvSpPr>
        <p:spPr>
          <a:xfrm>
            <a:off x="475129" y="163290"/>
            <a:ext cx="8229600" cy="128570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00" b="0" dirty="0" smtClean="0">
                <a:solidFill>
                  <a:srgbClr val="002776"/>
                </a:solidFill>
              </a:rPr>
              <a:t>Intrinsic </a:t>
            </a:r>
            <a:r>
              <a:rPr lang="en-US" sz="3500" b="0" dirty="0" smtClean="0">
                <a:solidFill>
                  <a:srgbClr val="002776"/>
                </a:solidFill>
              </a:rPr>
              <a:t>Genotype Partonomy</a:t>
            </a:r>
            <a:endParaRPr lang="en-US" sz="3500" b="0" dirty="0">
              <a:solidFill>
                <a:srgbClr val="002776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79700" y="268052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intrinsic genotype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076245" y="2617663"/>
            <a:ext cx="2282997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variation</a:t>
            </a:r>
          </a:p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3642967" y="2677250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background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3395245" y="1824568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=</a:t>
            </a:r>
            <a:endParaRPr lang="en-US" sz="24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6096000" y="1924085"/>
            <a:ext cx="33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59" name="Rectangle 158"/>
          <p:cNvSpPr/>
          <p:nvPr/>
        </p:nvSpPr>
        <p:spPr>
          <a:xfrm>
            <a:off x="6650424" y="1728664"/>
            <a:ext cx="6479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 </a:t>
            </a:r>
            <a:r>
              <a:rPr lang="en-US" sz="1000" dirty="0"/>
              <a:t>CGTAGC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6698684" y="1941762"/>
            <a:ext cx="6190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CGTA</a:t>
            </a:r>
            <a:r>
              <a:rPr lang="en-US" sz="1000" b="1" dirty="0">
                <a:solidFill>
                  <a:srgbClr val="C00000"/>
                </a:solidFill>
              </a:rPr>
              <a:t>C</a:t>
            </a:r>
            <a:r>
              <a:rPr lang="en-US" sz="1000" dirty="0"/>
              <a:t>C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842305" y="2963075"/>
            <a:ext cx="28152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fgfa8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(AB)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789013" y="5994401"/>
            <a:ext cx="7632499" cy="596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789013" y="4227690"/>
            <a:ext cx="7632499" cy="1003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3407960" y="3503790"/>
            <a:ext cx="228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genomic variation</a:t>
            </a:r>
          </a:p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  <a:endParaRPr lang="en-US" sz="1600" b="1" dirty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3218430" y="4500740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variant single locus</a:t>
            </a:r>
          </a:p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complement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3615501" y="5526720"/>
            <a:ext cx="1912703" cy="490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variant allele</a:t>
            </a:r>
          </a:p>
          <a:p>
            <a:pPr algn="ctr">
              <a:lnSpc>
                <a:spcPts val="1500"/>
              </a:lnSpc>
            </a:pPr>
            <a:endParaRPr lang="en-US" sz="1600" b="1" dirty="0" smtClean="0">
              <a:solidFill>
                <a:srgbClr val="002774"/>
              </a:solidFill>
              <a:latin typeface="Courier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3296704" y="6240640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002774"/>
                </a:solidFill>
                <a:latin typeface="Courier" pitchFamily="49" charset="0"/>
              </a:rPr>
              <a:t>sequence alteration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4622987" y="407529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9" name="Straight Arrow Connector 168"/>
          <p:cNvCxnSpPr/>
          <p:nvPr/>
        </p:nvCxnSpPr>
        <p:spPr>
          <a:xfrm>
            <a:off x="4540337" y="4038680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4542194" y="5013501"/>
            <a:ext cx="0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7044098" y="4037191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7045955" y="4983331"/>
            <a:ext cx="0" cy="476259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7040880" y="5798820"/>
            <a:ext cx="3218" cy="441271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7042337" y="4072750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541158" y="4591849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/+</a:t>
            </a:r>
            <a:endParaRPr lang="en-US" b="1" dirty="0">
              <a:solidFill>
                <a:srgbClr val="659B29"/>
              </a:solidFill>
            </a:endParaRPr>
          </a:p>
        </p:txBody>
      </p:sp>
      <p:sp>
        <p:nvSpPr>
          <p:cNvPr id="176" name="Rectangle 175"/>
          <p:cNvSpPr/>
          <p:nvPr/>
        </p:nvSpPr>
        <p:spPr>
          <a:xfrm>
            <a:off x="6594479" y="5465940"/>
            <a:ext cx="920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hu745</a:t>
            </a:r>
            <a:endParaRPr lang="en-US" b="1" baseline="30000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77" name="Rectangle 176"/>
          <p:cNvSpPr/>
          <p:nvPr/>
        </p:nvSpPr>
        <p:spPr>
          <a:xfrm>
            <a:off x="6668435" y="619511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hu745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4715973" y="507702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044157" y="507448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4711890" y="583902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7044157" y="5836484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latin typeface="Courier New" pitchFamily="49" charset="0"/>
                <a:cs typeface="Courier New" pitchFamily="49" charset="0"/>
              </a:rPr>
              <a:t>has_part</a:t>
            </a:r>
            <a:endParaRPr lang="en-US" sz="1400" b="1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1172243" y="1865152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1292824" y="1865152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ounded Rectangle 183"/>
          <p:cNvSpPr/>
          <p:nvPr/>
        </p:nvSpPr>
        <p:spPr>
          <a:xfrm>
            <a:off x="2620043" y="1865152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ounded Rectangle 184"/>
          <p:cNvSpPr/>
          <p:nvPr/>
        </p:nvSpPr>
        <p:spPr>
          <a:xfrm>
            <a:off x="1805289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ounded Rectangle 185"/>
          <p:cNvSpPr/>
          <p:nvPr/>
        </p:nvSpPr>
        <p:spPr>
          <a:xfrm>
            <a:off x="2315243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ounded Rectangle 186"/>
          <p:cNvSpPr/>
          <p:nvPr/>
        </p:nvSpPr>
        <p:spPr>
          <a:xfrm>
            <a:off x="2086643" y="1865152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ounded Rectangle 187"/>
          <p:cNvSpPr/>
          <p:nvPr/>
        </p:nvSpPr>
        <p:spPr>
          <a:xfrm>
            <a:off x="1172243" y="2176378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ounded Rectangle 188"/>
          <p:cNvSpPr/>
          <p:nvPr/>
        </p:nvSpPr>
        <p:spPr>
          <a:xfrm>
            <a:off x="1311291" y="2176378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ounded Rectangle 189"/>
          <p:cNvSpPr/>
          <p:nvPr/>
        </p:nvSpPr>
        <p:spPr>
          <a:xfrm>
            <a:off x="1781843" y="2176378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ounded Rectangle 190"/>
          <p:cNvSpPr/>
          <p:nvPr/>
        </p:nvSpPr>
        <p:spPr>
          <a:xfrm>
            <a:off x="2149491" y="2176378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ounded Rectangle 191"/>
          <p:cNvSpPr/>
          <p:nvPr/>
        </p:nvSpPr>
        <p:spPr>
          <a:xfrm>
            <a:off x="1172243" y="2396634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ounded Rectangle 192"/>
          <p:cNvSpPr/>
          <p:nvPr/>
        </p:nvSpPr>
        <p:spPr>
          <a:xfrm>
            <a:off x="1311291" y="2396634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ounded Rectangle 193"/>
          <p:cNvSpPr/>
          <p:nvPr/>
        </p:nvSpPr>
        <p:spPr>
          <a:xfrm>
            <a:off x="1781843" y="2396634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ounded Rectangle 194"/>
          <p:cNvSpPr/>
          <p:nvPr/>
        </p:nvSpPr>
        <p:spPr>
          <a:xfrm>
            <a:off x="2149491" y="2396634"/>
            <a:ext cx="355584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ounded Rectangle 195"/>
          <p:cNvSpPr/>
          <p:nvPr/>
        </p:nvSpPr>
        <p:spPr>
          <a:xfrm>
            <a:off x="1172243" y="1649185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>
            <a:off x="1292824" y="1649185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ounded Rectangle 197"/>
          <p:cNvSpPr/>
          <p:nvPr/>
        </p:nvSpPr>
        <p:spPr>
          <a:xfrm>
            <a:off x="2620043" y="1649185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/>
          <p:cNvSpPr/>
          <p:nvPr/>
        </p:nvSpPr>
        <p:spPr>
          <a:xfrm>
            <a:off x="1805289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/>
          <p:cNvSpPr/>
          <p:nvPr/>
        </p:nvSpPr>
        <p:spPr>
          <a:xfrm>
            <a:off x="2315243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/>
          <p:cNvSpPr/>
          <p:nvPr/>
        </p:nvSpPr>
        <p:spPr>
          <a:xfrm>
            <a:off x="2086643" y="1649185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1498214" y="175923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1067583" y="1889074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</a:t>
            </a:r>
            <a:r>
              <a:rPr lang="en-US" sz="1000" b="1" dirty="0" smtClean="0">
                <a:solidFill>
                  <a:srgbClr val="C00000"/>
                </a:solidFill>
              </a:rPr>
              <a:t>C</a:t>
            </a:r>
            <a:r>
              <a:rPr lang="en-US" sz="1000" dirty="0" smtClean="0"/>
              <a:t>CGACGCTCGCTACGGGCGTATC</a:t>
            </a:r>
            <a:endParaRPr lang="en-US" sz="1000" dirty="0"/>
          </a:p>
        </p:txBody>
      </p:sp>
      <p:sp>
        <p:nvSpPr>
          <p:cNvPr id="204" name="Rectangle 203"/>
          <p:cNvSpPr/>
          <p:nvPr/>
        </p:nvSpPr>
        <p:spPr>
          <a:xfrm>
            <a:off x="4562259" y="2978118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(AB)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5985684" y="2992108"/>
            <a:ext cx="238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fgf8a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5962095" y="3612960"/>
            <a:ext cx="238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apc</a:t>
            </a:r>
            <a:r>
              <a:rPr lang="en-US" b="1" baseline="30000" dirty="0">
                <a:solidFill>
                  <a:srgbClr val="659B29"/>
                </a:solidFill>
                <a:cs typeface="Courier New" pitchFamily="49" charset="0"/>
              </a:rPr>
              <a:t>hu745/+</a:t>
            </a:r>
            <a:r>
              <a:rPr lang="en-US" b="1" dirty="0">
                <a:solidFill>
                  <a:srgbClr val="659B29"/>
                </a:solidFill>
                <a:cs typeface="Courier New" pitchFamily="49" charset="0"/>
              </a:rPr>
              <a:t>; </a:t>
            </a:r>
            <a:r>
              <a:rPr lang="en-US" b="1" dirty="0" smtClean="0">
                <a:solidFill>
                  <a:srgbClr val="659B29"/>
                </a:solidFill>
                <a:cs typeface="Courier New" pitchFamily="49" charset="0"/>
              </a:rPr>
              <a:t>fgf8a</a:t>
            </a:r>
            <a:r>
              <a:rPr lang="en-US" b="1" baseline="30000" dirty="0" smtClean="0">
                <a:solidFill>
                  <a:srgbClr val="659B29"/>
                </a:solidFill>
                <a:cs typeface="Courier New" pitchFamily="49" charset="0"/>
              </a:rPr>
              <a:t>ti282/ti282</a:t>
            </a:r>
            <a:endParaRPr lang="en-US" b="1" dirty="0">
              <a:solidFill>
                <a:srgbClr val="659B29"/>
              </a:solidFill>
              <a:cs typeface="Courier New" pitchFamily="49" charset="0"/>
            </a:endParaRPr>
          </a:p>
        </p:txBody>
      </p:sp>
      <p:sp>
        <p:nvSpPr>
          <p:cNvPr id="207" name="Rounded Rectangle 206"/>
          <p:cNvSpPr/>
          <p:nvPr/>
        </p:nvSpPr>
        <p:spPr>
          <a:xfrm>
            <a:off x="3822460" y="1874378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/>
          <p:cNvSpPr/>
          <p:nvPr/>
        </p:nvSpPr>
        <p:spPr>
          <a:xfrm>
            <a:off x="3943041" y="1874378"/>
            <a:ext cx="4572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/>
          <p:cNvSpPr/>
          <p:nvPr/>
        </p:nvSpPr>
        <p:spPr>
          <a:xfrm>
            <a:off x="5270260" y="1874378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/>
          <p:cNvSpPr/>
          <p:nvPr/>
        </p:nvSpPr>
        <p:spPr>
          <a:xfrm>
            <a:off x="4455506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/>
          <p:cNvSpPr/>
          <p:nvPr/>
        </p:nvSpPr>
        <p:spPr>
          <a:xfrm>
            <a:off x="4965460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ounded Rectangle 211"/>
          <p:cNvSpPr/>
          <p:nvPr/>
        </p:nvSpPr>
        <p:spPr>
          <a:xfrm>
            <a:off x="4736860" y="1874378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ounded Rectangle 212"/>
          <p:cNvSpPr/>
          <p:nvPr/>
        </p:nvSpPr>
        <p:spPr>
          <a:xfrm>
            <a:off x="3822460" y="2185604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ounded Rectangle 213"/>
          <p:cNvSpPr/>
          <p:nvPr/>
        </p:nvSpPr>
        <p:spPr>
          <a:xfrm>
            <a:off x="3961508" y="2185604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/>
          <p:cNvSpPr/>
          <p:nvPr/>
        </p:nvSpPr>
        <p:spPr>
          <a:xfrm>
            <a:off x="5270260" y="2185604"/>
            <a:ext cx="1612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ounded Rectangle 219"/>
          <p:cNvSpPr/>
          <p:nvPr/>
        </p:nvSpPr>
        <p:spPr>
          <a:xfrm>
            <a:off x="4432060" y="2185604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ounded Rectangle 220"/>
          <p:cNvSpPr/>
          <p:nvPr/>
        </p:nvSpPr>
        <p:spPr>
          <a:xfrm>
            <a:off x="4799708" y="2185604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ounded Rectangle 221"/>
          <p:cNvSpPr/>
          <p:nvPr/>
        </p:nvSpPr>
        <p:spPr>
          <a:xfrm>
            <a:off x="3822460" y="2405860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ounded Rectangle 222"/>
          <p:cNvSpPr/>
          <p:nvPr/>
        </p:nvSpPr>
        <p:spPr>
          <a:xfrm>
            <a:off x="3961508" y="2405860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ounded Rectangle 223"/>
          <p:cNvSpPr/>
          <p:nvPr/>
        </p:nvSpPr>
        <p:spPr>
          <a:xfrm>
            <a:off x="5270260" y="2405860"/>
            <a:ext cx="1612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ounded Rectangle 224"/>
          <p:cNvSpPr/>
          <p:nvPr/>
        </p:nvSpPr>
        <p:spPr>
          <a:xfrm>
            <a:off x="4432060" y="2405860"/>
            <a:ext cx="215248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ounded Rectangle 225"/>
          <p:cNvSpPr/>
          <p:nvPr/>
        </p:nvSpPr>
        <p:spPr>
          <a:xfrm>
            <a:off x="4799708" y="2405860"/>
            <a:ext cx="318152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ounded Rectangle 226"/>
          <p:cNvSpPr/>
          <p:nvPr/>
        </p:nvSpPr>
        <p:spPr>
          <a:xfrm>
            <a:off x="3822460" y="1658411"/>
            <a:ext cx="2057400" cy="762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ounded Rectangle 227"/>
          <p:cNvSpPr/>
          <p:nvPr/>
        </p:nvSpPr>
        <p:spPr>
          <a:xfrm>
            <a:off x="3943041" y="1658411"/>
            <a:ext cx="4572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ounded Rectangle 228"/>
          <p:cNvSpPr/>
          <p:nvPr/>
        </p:nvSpPr>
        <p:spPr>
          <a:xfrm>
            <a:off x="5270260" y="1658411"/>
            <a:ext cx="3048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ounded Rectangle 229"/>
          <p:cNvSpPr/>
          <p:nvPr/>
        </p:nvSpPr>
        <p:spPr>
          <a:xfrm>
            <a:off x="4455506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ounded Rectangle 230"/>
          <p:cNvSpPr/>
          <p:nvPr/>
        </p:nvSpPr>
        <p:spPr>
          <a:xfrm>
            <a:off x="4965460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ounded Rectangle 231"/>
          <p:cNvSpPr/>
          <p:nvPr/>
        </p:nvSpPr>
        <p:spPr>
          <a:xfrm>
            <a:off x="4736860" y="1658411"/>
            <a:ext cx="152400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ounded Rectangle 232"/>
          <p:cNvSpPr/>
          <p:nvPr/>
        </p:nvSpPr>
        <p:spPr>
          <a:xfrm>
            <a:off x="5417898" y="2184437"/>
            <a:ext cx="3136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ounded Rectangle 233"/>
          <p:cNvSpPr/>
          <p:nvPr/>
        </p:nvSpPr>
        <p:spPr>
          <a:xfrm>
            <a:off x="5417898" y="2404693"/>
            <a:ext cx="313657" cy="76200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3729566" y="2216785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236" name="TextBox 235"/>
          <p:cNvSpPr txBox="1"/>
          <p:nvPr/>
        </p:nvSpPr>
        <p:spPr>
          <a:xfrm>
            <a:off x="3728912" y="2433480"/>
            <a:ext cx="2278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GCGAAGTGCCAACTTCTACACACACAAAG</a:t>
            </a:r>
            <a:endParaRPr lang="en-US" sz="1000" dirty="0"/>
          </a:p>
        </p:txBody>
      </p:sp>
      <p:sp>
        <p:nvSpPr>
          <p:cNvPr id="237" name="TextBox 236"/>
          <p:cNvSpPr txBox="1"/>
          <p:nvPr/>
        </p:nvSpPr>
        <p:spPr>
          <a:xfrm>
            <a:off x="3717007" y="1675717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AACGTAGCGACGCTCGCTACGGGCGTATC</a:t>
            </a:r>
            <a:endParaRPr lang="en-US" sz="1000" dirty="0"/>
          </a:p>
        </p:txBody>
      </p:sp>
      <p:sp>
        <p:nvSpPr>
          <p:cNvPr id="238" name="TextBox 237"/>
          <p:cNvSpPr txBox="1"/>
          <p:nvPr/>
        </p:nvSpPr>
        <p:spPr>
          <a:xfrm>
            <a:off x="3717800" y="1898300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</a:t>
            </a:r>
            <a:r>
              <a:rPr lang="en-US" sz="1000" dirty="0"/>
              <a:t>C</a:t>
            </a:r>
            <a:r>
              <a:rPr lang="en-US" sz="1000" dirty="0" smtClean="0"/>
              <a:t>CGACGCTCGCTACGGGCGTATC</a:t>
            </a:r>
            <a:endParaRPr lang="en-US" sz="1000" dirty="0"/>
          </a:p>
        </p:txBody>
      </p:sp>
      <p:sp>
        <p:nvSpPr>
          <p:cNvPr id="239" name="Rounded Rectangle 238"/>
          <p:cNvSpPr/>
          <p:nvPr/>
        </p:nvSpPr>
        <p:spPr>
          <a:xfrm>
            <a:off x="6781800" y="1917768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ounded Rectangle 239"/>
          <p:cNvSpPr/>
          <p:nvPr/>
        </p:nvSpPr>
        <p:spPr>
          <a:xfrm>
            <a:off x="6781800" y="1701801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TextBox 240"/>
          <p:cNvSpPr txBox="1"/>
          <p:nvPr/>
        </p:nvSpPr>
        <p:spPr>
          <a:xfrm>
            <a:off x="6968281" y="181185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42" name="Rectangle 241"/>
          <p:cNvSpPr/>
          <p:nvPr/>
        </p:nvSpPr>
        <p:spPr>
          <a:xfrm>
            <a:off x="7393590" y="2368949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  ACAC</a:t>
            </a:r>
            <a:endParaRPr lang="en-US" dirty="0"/>
          </a:p>
        </p:txBody>
      </p:sp>
      <p:sp>
        <p:nvSpPr>
          <p:cNvPr id="243" name="Rounded Rectangle 242"/>
          <p:cNvSpPr/>
          <p:nvPr/>
        </p:nvSpPr>
        <p:spPr>
          <a:xfrm>
            <a:off x="1578942" y="3709029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4" name="Rounded Rectangle 243"/>
          <p:cNvSpPr/>
          <p:nvPr/>
        </p:nvSpPr>
        <p:spPr>
          <a:xfrm>
            <a:off x="1578942" y="3568247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TextBox 244"/>
          <p:cNvSpPr txBox="1"/>
          <p:nvPr/>
        </p:nvSpPr>
        <p:spPr>
          <a:xfrm>
            <a:off x="1765423" y="359676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46" name="Rounded Rectangle 245"/>
          <p:cNvSpPr/>
          <p:nvPr/>
        </p:nvSpPr>
        <p:spPr>
          <a:xfrm>
            <a:off x="1600200" y="4703259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7" name="Rounded Rectangle 246"/>
          <p:cNvSpPr/>
          <p:nvPr/>
        </p:nvSpPr>
        <p:spPr>
          <a:xfrm>
            <a:off x="1600200" y="4562477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8" name="TextBox 247"/>
          <p:cNvSpPr txBox="1"/>
          <p:nvPr/>
        </p:nvSpPr>
        <p:spPr>
          <a:xfrm>
            <a:off x="1786681" y="4594170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49" name="Rounded Rectangle 248"/>
          <p:cNvSpPr/>
          <p:nvPr/>
        </p:nvSpPr>
        <p:spPr>
          <a:xfrm>
            <a:off x="1623060" y="5595352"/>
            <a:ext cx="457200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52" name="TextBox 251"/>
          <p:cNvSpPr txBox="1"/>
          <p:nvPr/>
        </p:nvSpPr>
        <p:spPr>
          <a:xfrm>
            <a:off x="1809541" y="5483088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811020" y="62304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C00000"/>
                </a:solidFill>
              </a:rPr>
              <a:t>X</a:t>
            </a:r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254" name="Rectangle 253"/>
          <p:cNvSpPr/>
          <p:nvPr/>
        </p:nvSpPr>
        <p:spPr>
          <a:xfrm>
            <a:off x="381000" y="838200"/>
            <a:ext cx="8398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2400"/>
              </a:spcBef>
            </a:pPr>
            <a:r>
              <a:rPr lang="en-US" sz="1600" dirty="0" smtClean="0"/>
              <a:t>An ‘intrinsic’ genotype is decomposed into its more fundamental components of variation. These represent the ‘levels’ of a genotype at which phenotype associations are made.</a:t>
            </a:r>
            <a:endParaRPr lang="en-US" sz="1400" dirty="0"/>
          </a:p>
        </p:txBody>
      </p:sp>
      <p:sp>
        <p:nvSpPr>
          <p:cNvPr id="255" name="Rounded Rectangle 254"/>
          <p:cNvSpPr/>
          <p:nvPr/>
        </p:nvSpPr>
        <p:spPr>
          <a:xfrm>
            <a:off x="2670018" y="2177592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TextBox 255"/>
          <p:cNvSpPr txBox="1"/>
          <p:nvPr/>
        </p:nvSpPr>
        <p:spPr>
          <a:xfrm>
            <a:off x="1089650" y="1666491"/>
            <a:ext cx="22797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AACGTAGCGACGCTCGCTACGGGCGTATC</a:t>
            </a:r>
            <a:endParaRPr lang="en-US" sz="1000" dirty="0"/>
          </a:p>
        </p:txBody>
      </p:sp>
      <p:sp>
        <p:nvSpPr>
          <p:cNvPr id="257" name="TextBox 256"/>
          <p:cNvSpPr txBox="1"/>
          <p:nvPr/>
        </p:nvSpPr>
        <p:spPr>
          <a:xfrm>
            <a:off x="2653936" y="206957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58" name="Rounded Rectangle 257"/>
          <p:cNvSpPr/>
          <p:nvPr/>
        </p:nvSpPr>
        <p:spPr>
          <a:xfrm>
            <a:off x="2666999" y="2398013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ounded Rectangle 258"/>
          <p:cNvSpPr/>
          <p:nvPr/>
        </p:nvSpPr>
        <p:spPr>
          <a:xfrm>
            <a:off x="7531579" y="2103120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ounded Rectangle 259"/>
          <p:cNvSpPr/>
          <p:nvPr/>
        </p:nvSpPr>
        <p:spPr>
          <a:xfrm>
            <a:off x="7528560" y="2321541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7391400" y="2118360"/>
            <a:ext cx="5277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  ACAC</a:t>
            </a:r>
            <a:endParaRPr lang="en-US" dirty="0"/>
          </a:p>
        </p:txBody>
      </p:sp>
      <p:sp>
        <p:nvSpPr>
          <p:cNvPr id="262" name="TextBox 261"/>
          <p:cNvSpPr txBox="1"/>
          <p:nvPr/>
        </p:nvSpPr>
        <p:spPr>
          <a:xfrm>
            <a:off x="2653936" y="230546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7509556" y="198748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7509556" y="2223368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C00000"/>
                </a:solidFill>
              </a:rPr>
              <a:t>X</a:t>
            </a:r>
            <a:endParaRPr lang="en-US" sz="1200" b="1" dirty="0">
              <a:solidFill>
                <a:srgbClr val="C00000"/>
              </a:solidFill>
            </a:endParaRPr>
          </a:p>
        </p:txBody>
      </p:sp>
      <p:sp>
        <p:nvSpPr>
          <p:cNvPr id="265" name="Rounded Rectangle 264"/>
          <p:cNvSpPr/>
          <p:nvPr/>
        </p:nvSpPr>
        <p:spPr>
          <a:xfrm>
            <a:off x="2311879" y="3837569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6" name="Rounded Rectangle 265"/>
          <p:cNvSpPr/>
          <p:nvPr/>
        </p:nvSpPr>
        <p:spPr>
          <a:xfrm>
            <a:off x="2308860" y="4010270"/>
            <a:ext cx="301781" cy="76200"/>
          </a:xfrm>
          <a:prstGeom prst="roundRect">
            <a:avLst/>
          </a:prstGeom>
          <a:solidFill>
            <a:srgbClr val="009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67" name="TextBox 266"/>
          <p:cNvSpPr txBox="1"/>
          <p:nvPr/>
        </p:nvSpPr>
        <p:spPr>
          <a:xfrm>
            <a:off x="2289856" y="3721929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2289856" y="3912097"/>
            <a:ext cx="2616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C00000"/>
                </a:solidFill>
              </a:rPr>
              <a:t>X</a:t>
            </a:r>
            <a:endParaRPr lang="en-US" sz="1100" b="1" dirty="0">
              <a:solidFill>
                <a:srgbClr val="C00000"/>
              </a:solidFill>
            </a:endParaRPr>
          </a:p>
        </p:txBody>
      </p:sp>
      <p:cxnSp>
        <p:nvCxnSpPr>
          <p:cNvPr id="269" name="Straight Arrow Connector 268"/>
          <p:cNvCxnSpPr/>
          <p:nvPr/>
        </p:nvCxnSpPr>
        <p:spPr>
          <a:xfrm>
            <a:off x="4537494" y="5882640"/>
            <a:ext cx="0" cy="36576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60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0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7" r="488" b="1510"/>
          <a:stretch/>
        </p:blipFill>
        <p:spPr bwMode="auto">
          <a:xfrm>
            <a:off x="3963515" y="1991469"/>
            <a:ext cx="1570210" cy="471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Intrinsic </a:t>
            </a:r>
            <a:r>
              <a:rPr lang="en-US" sz="3600" dirty="0" smtClean="0">
                <a:solidFill>
                  <a:srgbClr val="002776"/>
                </a:solidFill>
              </a:rPr>
              <a:t>Genotype Partonomy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85008" y="878268"/>
            <a:ext cx="7996992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400"/>
              </a:spcBef>
              <a:buNone/>
            </a:pPr>
            <a:r>
              <a:rPr lang="en-US" sz="2000" dirty="0"/>
              <a:t>An ‘intrinsic’ genotype is decomposed into its more fundamental components of variation. These represent the ‘levels’ of a genotype at which phenotype associations are made</a:t>
            </a:r>
            <a:endParaRPr lang="en-US" sz="28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	</a:t>
            </a:r>
            <a:endParaRPr lang="en-US" sz="2800" dirty="0"/>
          </a:p>
        </p:txBody>
      </p:sp>
      <p:sp>
        <p:nvSpPr>
          <p:cNvPr id="36" name="Rectangle 35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0274" y="2588709"/>
            <a:ext cx="3288753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/>
              <a:t>Specifies sequence </a:t>
            </a:r>
            <a:r>
              <a:rPr lang="en-US" sz="1300" dirty="0"/>
              <a:t>variation across an entire genome in terms of its differences from some genomic background.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7199" y="3440764"/>
            <a:ext cx="3239700" cy="592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The variant portion of a genome, comprised of all allelic complements containing at least one variant allele.</a:t>
            </a:r>
            <a:endParaRPr lang="en-US" sz="1300" dirty="0"/>
          </a:p>
        </p:txBody>
      </p:sp>
      <p:sp>
        <p:nvSpPr>
          <p:cNvPr id="20" name="Rectangle 19"/>
          <p:cNvSpPr/>
          <p:nvPr/>
        </p:nvSpPr>
        <p:spPr>
          <a:xfrm>
            <a:off x="459569" y="4283520"/>
            <a:ext cx="3212379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The set of all alleles at a locus where at least one is variant</a:t>
            </a:r>
            <a:endParaRPr lang="en-US" sz="1300" dirty="0"/>
          </a:p>
        </p:txBody>
      </p:sp>
      <p:sp>
        <p:nvSpPr>
          <p:cNvPr id="21" name="Rectangle 20"/>
          <p:cNvSpPr/>
          <p:nvPr/>
        </p:nvSpPr>
        <p:spPr>
          <a:xfrm>
            <a:off x="438873" y="5025045"/>
            <a:ext cx="3621079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dirty="0" smtClean="0"/>
              <a:t>A single locus that contains a sequence alteration</a:t>
            </a:r>
            <a:endParaRPr lang="en-US" sz="1300" dirty="0"/>
          </a:p>
        </p:txBody>
      </p:sp>
      <p:sp>
        <p:nvSpPr>
          <p:cNvPr id="22" name="Rectangle 21"/>
          <p:cNvSpPr/>
          <p:nvPr/>
        </p:nvSpPr>
        <p:spPr>
          <a:xfrm>
            <a:off x="449567" y="5654384"/>
            <a:ext cx="2816276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A single locus whose extent is the deviation from a reference .</a:t>
            </a:r>
            <a:endParaRPr lang="en-US" sz="1300" dirty="0"/>
          </a:p>
        </p:txBody>
      </p:sp>
      <p:sp>
        <p:nvSpPr>
          <p:cNvPr id="23" name="Rectangle 22"/>
          <p:cNvSpPr/>
          <p:nvPr/>
        </p:nvSpPr>
        <p:spPr>
          <a:xfrm>
            <a:off x="458857" y="1992964"/>
            <a:ext cx="3341535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Specifies the total variation in genomic sequence or gene expression across a genome.</a:t>
            </a:r>
            <a:endParaRPr lang="en-US" sz="1300" dirty="0"/>
          </a:p>
        </p:txBody>
      </p:sp>
      <p:sp>
        <p:nvSpPr>
          <p:cNvPr id="24" name="Rectangle 23"/>
          <p:cNvSpPr/>
          <p:nvPr/>
        </p:nvSpPr>
        <p:spPr>
          <a:xfrm>
            <a:off x="472712" y="6162077"/>
            <a:ext cx="3327681" cy="425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300"/>
              </a:lnSpc>
            </a:pPr>
            <a:r>
              <a:rPr lang="en-US" sz="1300" dirty="0" smtClean="0"/>
              <a:t>A locus containing all elements needed to produce  </a:t>
            </a:r>
            <a:r>
              <a:rPr lang="en-US" sz="1300" dirty="0"/>
              <a:t>functional </a:t>
            </a:r>
            <a:r>
              <a:rPr lang="en-US" sz="1300" dirty="0" smtClean="0"/>
              <a:t>gene product</a:t>
            </a:r>
            <a:endParaRPr lang="en-US" sz="1300" dirty="0"/>
          </a:p>
        </p:txBody>
      </p:sp>
      <p:sp>
        <p:nvSpPr>
          <p:cNvPr id="26" name="Rectangle 25"/>
          <p:cNvSpPr/>
          <p:nvPr/>
        </p:nvSpPr>
        <p:spPr>
          <a:xfrm>
            <a:off x="5368642" y="1949054"/>
            <a:ext cx="3287526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900"/>
              </a:lnSpc>
            </a:pPr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r>
              <a:rPr lang="en-US" i="1" dirty="0" smtClean="0"/>
              <a:t>[TL]; cdkn1ca</a:t>
            </a:r>
            <a:r>
              <a:rPr lang="en-US" i="1" baseline="30000" dirty="0" smtClean="0"/>
              <a:t>MO3-cdkn1ca</a:t>
            </a:r>
            <a:endParaRPr lang="en-US" i="1" baseline="30000" dirty="0"/>
          </a:p>
        </p:txBody>
      </p:sp>
      <p:sp>
        <p:nvSpPr>
          <p:cNvPr id="27" name="Rectangle 26"/>
          <p:cNvSpPr/>
          <p:nvPr/>
        </p:nvSpPr>
        <p:spPr>
          <a:xfrm>
            <a:off x="5375560" y="276071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r>
              <a:rPr lang="en-US" i="1" dirty="0" smtClean="0"/>
              <a:t>[TL]</a:t>
            </a:r>
            <a:endParaRPr lang="en-US" i="1" baseline="30000" dirty="0"/>
          </a:p>
        </p:txBody>
      </p:sp>
      <p:sp>
        <p:nvSpPr>
          <p:cNvPr id="32" name="Rectangle 31"/>
          <p:cNvSpPr/>
          <p:nvPr/>
        </p:nvSpPr>
        <p:spPr>
          <a:xfrm>
            <a:off x="5375560" y="343336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r>
              <a:rPr lang="en-US" i="1" dirty="0" smtClean="0"/>
              <a:t>;shha</a:t>
            </a:r>
            <a:r>
              <a:rPr lang="en-US" i="1" baseline="30000" dirty="0" smtClean="0"/>
              <a:t>tbx392/+</a:t>
            </a:r>
            <a:endParaRPr lang="en-US" i="1" baseline="30000" dirty="0"/>
          </a:p>
        </p:txBody>
      </p:sp>
      <p:sp>
        <p:nvSpPr>
          <p:cNvPr id="33" name="Rectangle 32"/>
          <p:cNvSpPr/>
          <p:nvPr/>
        </p:nvSpPr>
        <p:spPr>
          <a:xfrm>
            <a:off x="5351496" y="4236924"/>
            <a:ext cx="3287526" cy="277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ti282a/ti282a</a:t>
            </a:r>
            <a:endParaRPr lang="en-US" i="1" baseline="30000" dirty="0"/>
          </a:p>
        </p:txBody>
      </p:sp>
      <p:sp>
        <p:nvSpPr>
          <p:cNvPr id="34" name="Rectangle 33"/>
          <p:cNvSpPr/>
          <p:nvPr/>
        </p:nvSpPr>
        <p:spPr>
          <a:xfrm>
            <a:off x="5323424" y="4993513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r>
              <a:rPr lang="en-US" i="1" baseline="30000" dirty="0" smtClean="0"/>
              <a:t>ti282a</a:t>
            </a:r>
            <a:endParaRPr lang="en-US" i="1" baseline="30000" dirty="0"/>
          </a:p>
        </p:txBody>
      </p:sp>
      <p:sp>
        <p:nvSpPr>
          <p:cNvPr id="37" name="Rectangle 36"/>
          <p:cNvSpPr/>
          <p:nvPr/>
        </p:nvSpPr>
        <p:spPr>
          <a:xfrm>
            <a:off x="5299360" y="5648549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ti282a</a:t>
            </a:r>
            <a:endParaRPr lang="en-US" i="1" baseline="30000" dirty="0"/>
          </a:p>
        </p:txBody>
      </p:sp>
      <p:sp>
        <p:nvSpPr>
          <p:cNvPr id="38" name="Rectangle 37"/>
          <p:cNvSpPr/>
          <p:nvPr/>
        </p:nvSpPr>
        <p:spPr>
          <a:xfrm>
            <a:off x="5365661" y="6235540"/>
            <a:ext cx="32875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fgf8a</a:t>
            </a:r>
            <a:endParaRPr lang="en-US" i="1" baseline="30000" dirty="0"/>
          </a:p>
        </p:txBody>
      </p:sp>
      <p:pic>
        <p:nvPicPr>
          <p:cNvPr id="28" name="Picture 4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39"/>
          <a:stretch/>
        </p:blipFill>
        <p:spPr bwMode="auto">
          <a:xfrm>
            <a:off x="9089089" y="6633005"/>
            <a:ext cx="109822" cy="23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46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pic>
        <p:nvPicPr>
          <p:cNvPr id="9220" name="Picture 4" descr="C:\Users\brushm\AppData\Roaming\PixelMetrics\CaptureWiz\Temp\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992" y="2057400"/>
            <a:ext cx="1421208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65320" y="2070160"/>
            <a:ext cx="2819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smtClean="0"/>
              <a:t>fgf8a</a:t>
            </a:r>
            <a:r>
              <a:rPr lang="en-US" sz="1400" i="1" baseline="30000" dirty="0" smtClean="0"/>
              <a:t>ti282a/ti282a</a:t>
            </a:r>
            <a:r>
              <a:rPr lang="en-US" sz="1400" i="1" dirty="0" smtClean="0"/>
              <a:t>;shha</a:t>
            </a:r>
            <a:r>
              <a:rPr lang="en-US" sz="1400" i="1" baseline="30000" dirty="0" smtClean="0"/>
              <a:t>tbx392/+</a:t>
            </a:r>
            <a:r>
              <a:rPr lang="en-US" sz="1400" i="1" dirty="0" smtClean="0"/>
              <a:t>[TL]; cdkn1ca</a:t>
            </a:r>
            <a:r>
              <a:rPr lang="en-US" sz="1400" i="1" baseline="30000" dirty="0" smtClean="0"/>
              <a:t>MO3-cdkn1ca</a:t>
            </a:r>
            <a:endParaRPr lang="en-US" sz="1400" i="1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4652257" y="2750791"/>
            <a:ext cx="32160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Mysm1&lt;tm1a&gt;/Mysm1&lt;tm1a&gt;[C57BL/6]</a:t>
            </a:r>
            <a:endParaRPr lang="en-US" sz="1400" i="1" dirty="0"/>
          </a:p>
        </p:txBody>
      </p:sp>
      <p:sp>
        <p:nvSpPr>
          <p:cNvPr id="9" name="Rectangle 8"/>
          <p:cNvSpPr/>
          <p:nvPr/>
        </p:nvSpPr>
        <p:spPr>
          <a:xfrm>
            <a:off x="4742725" y="4994272"/>
            <a:ext cx="112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daf-2(e1370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10" name="Rectangle 9"/>
          <p:cNvSpPr/>
          <p:nvPr/>
        </p:nvSpPr>
        <p:spPr>
          <a:xfrm>
            <a:off x="4724400" y="5598876"/>
            <a:ext cx="2209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ATP1A3(NM_152296.3)</a:t>
            </a:r>
          </a:p>
          <a:p>
            <a:r>
              <a:rPr lang="en-US" sz="1400" i="1" dirty="0"/>
              <a:t>[c.946G&gt;A, p.Gly316Ser]</a:t>
            </a:r>
          </a:p>
        </p:txBody>
      </p:sp>
      <p:pic>
        <p:nvPicPr>
          <p:cNvPr id="28" name="Picture 27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t="4116" r="87373" b="86084"/>
          <a:stretch/>
        </p:blipFill>
        <p:spPr>
          <a:xfrm>
            <a:off x="6705600" y="5485047"/>
            <a:ext cx="693243" cy="763353"/>
          </a:xfrm>
          <a:prstGeom prst="rect">
            <a:avLst/>
          </a:prstGeom>
        </p:spPr>
      </p:pic>
      <p:pic>
        <p:nvPicPr>
          <p:cNvPr id="29" name="Picture 28" descr="phenotype_propagation_alt_MH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5451" r="69578" b="85772"/>
          <a:stretch/>
        </p:blipFill>
        <p:spPr>
          <a:xfrm>
            <a:off x="5943600" y="4715208"/>
            <a:ext cx="995530" cy="694992"/>
          </a:xfrm>
          <a:prstGeom prst="rect">
            <a:avLst/>
          </a:prstGeom>
        </p:spPr>
      </p:pic>
      <p:pic>
        <p:nvPicPr>
          <p:cNvPr id="30" name="Picture 29" descr="phenotype_propagation_alt_MH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7" t="6639" r="59144" b="86721"/>
          <a:stretch/>
        </p:blipFill>
        <p:spPr>
          <a:xfrm>
            <a:off x="5931567" y="3713779"/>
            <a:ext cx="739614" cy="504931"/>
          </a:xfrm>
          <a:prstGeom prst="rect">
            <a:avLst/>
          </a:prstGeom>
        </p:spPr>
      </p:pic>
      <p:pic>
        <p:nvPicPr>
          <p:cNvPr id="31" name="Picture 30" descr="phenotype_propagation_alt_MH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0" t="6404" r="47762" b="85772"/>
          <a:stretch/>
        </p:blipFill>
        <p:spPr>
          <a:xfrm>
            <a:off x="7493797" y="1930707"/>
            <a:ext cx="728360" cy="490319"/>
          </a:xfrm>
          <a:prstGeom prst="rect">
            <a:avLst/>
          </a:prstGeom>
        </p:spPr>
      </p:pic>
      <p:pic>
        <p:nvPicPr>
          <p:cNvPr id="13314" name="Picture 2" descr="http://www.clipartqueen.com/image-files/cute-mouse-silhouett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683" y="2697563"/>
            <a:ext cx="567604" cy="58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740056" y="3808612"/>
            <a:ext cx="1146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tin(ABD/346)</a:t>
            </a:r>
            <a:endParaRPr lang="en-US" sz="1400" i="1" dirty="0"/>
          </a:p>
        </p:txBody>
      </p:sp>
      <p:sp>
        <p:nvSpPr>
          <p:cNvPr id="36" name="Rectangle 35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85008" y="964893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40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Core genotype partonomy addresses need to compare G2P data across sources that annotate to different levels  in a genotype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9218" name="Picture 2" descr="C:\Users\brushm\AppData\Roaming\PixelMetrics\CaptureWiz\Temp\70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1" b="1374"/>
          <a:stretch/>
        </p:blipFill>
        <p:spPr bwMode="auto">
          <a:xfrm>
            <a:off x="3090783" y="1962020"/>
            <a:ext cx="1612995" cy="4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30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C:\Users\brushm\AppData\Roaming\PixelMetrics\CaptureWiz\Temp\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449" y="1948574"/>
            <a:ext cx="1559583" cy="469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/>
          <p:cNvSpPr/>
          <p:nvPr/>
        </p:nvSpPr>
        <p:spPr>
          <a:xfrm rot="12175091">
            <a:off x="3042360" y="250785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10625090">
            <a:off x="2170171" y="1345347"/>
            <a:ext cx="2225983" cy="1494616"/>
          </a:xfrm>
          <a:prstGeom prst="arc">
            <a:avLst>
              <a:gd name="adj1" fmla="val 16200000"/>
              <a:gd name="adj2" fmla="val 20893301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387184" y="2241274"/>
            <a:ext cx="933549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65120" y="1751370"/>
            <a:ext cx="137409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Arc 22"/>
          <p:cNvSpPr/>
          <p:nvPr/>
        </p:nvSpPr>
        <p:spPr>
          <a:xfrm rot="12175091">
            <a:off x="3082741" y="325628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2175091">
            <a:off x="3143612" y="3979664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2175091">
            <a:off x="3054886" y="465502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1428697">
            <a:off x="3233382" y="5219091"/>
            <a:ext cx="1099023" cy="1222115"/>
          </a:xfrm>
          <a:prstGeom prst="arc">
            <a:avLst>
              <a:gd name="adj1" fmla="val 16200000"/>
              <a:gd name="adj2" fmla="val 19790317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90" t="6404" r="47762" b="85772"/>
          <a:stretch/>
        </p:blipFill>
        <p:spPr>
          <a:xfrm>
            <a:off x="7724580" y="1943770"/>
            <a:ext cx="728360" cy="49031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793687" y="2036414"/>
            <a:ext cx="2819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r>
              <a:rPr lang="en-US" sz="1600" i="1" dirty="0" smtClean="0"/>
              <a:t>[TL]; cdkn1ca</a:t>
            </a:r>
            <a:r>
              <a:rPr lang="en-US" sz="1600" i="1" baseline="30000" dirty="0" smtClean="0"/>
              <a:t>MO3-cdkn1ca</a:t>
            </a:r>
            <a:endParaRPr lang="en-US" sz="1600" i="1" baseline="30000" dirty="0"/>
          </a:p>
        </p:txBody>
      </p:sp>
      <p:sp>
        <p:nvSpPr>
          <p:cNvPr id="37" name="Rectangle 36"/>
          <p:cNvSpPr/>
          <p:nvPr/>
        </p:nvSpPr>
        <p:spPr>
          <a:xfrm>
            <a:off x="4800605" y="2746864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r>
              <a:rPr lang="en-US" sz="1600" i="1" dirty="0" smtClean="0"/>
              <a:t>[TL]</a:t>
            </a:r>
            <a:endParaRPr lang="en-US" sz="1600" i="1" baseline="30000" dirty="0"/>
          </a:p>
        </p:txBody>
      </p:sp>
      <p:sp>
        <p:nvSpPr>
          <p:cNvPr id="38" name="Rectangle 37"/>
          <p:cNvSpPr/>
          <p:nvPr/>
        </p:nvSpPr>
        <p:spPr>
          <a:xfrm>
            <a:off x="4800605" y="3433369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r>
              <a:rPr lang="en-US" sz="1600" i="1" dirty="0" smtClean="0"/>
              <a:t>;shha</a:t>
            </a:r>
            <a:r>
              <a:rPr lang="en-US" sz="1600" i="1" baseline="30000" dirty="0" smtClean="0"/>
              <a:t>tbx392/+</a:t>
            </a:r>
            <a:endParaRPr lang="en-US" sz="1600" i="1" baseline="30000" dirty="0"/>
          </a:p>
        </p:txBody>
      </p:sp>
      <p:sp>
        <p:nvSpPr>
          <p:cNvPr id="39" name="Rectangle 38"/>
          <p:cNvSpPr/>
          <p:nvPr/>
        </p:nvSpPr>
        <p:spPr>
          <a:xfrm>
            <a:off x="4776541" y="4249683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ti282a/ti282a</a:t>
            </a:r>
            <a:endParaRPr lang="en-US" sz="1600" i="1" baseline="30000" dirty="0"/>
          </a:p>
        </p:txBody>
      </p:sp>
      <p:sp>
        <p:nvSpPr>
          <p:cNvPr id="40" name="Rectangle 39"/>
          <p:cNvSpPr/>
          <p:nvPr/>
        </p:nvSpPr>
        <p:spPr>
          <a:xfrm>
            <a:off x="4748469" y="5062788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r>
              <a:rPr lang="en-US" sz="1600" i="1" baseline="30000" dirty="0" smtClean="0"/>
              <a:t>ti282a</a:t>
            </a:r>
            <a:endParaRPr lang="en-US" sz="1600" i="1" baseline="30000" dirty="0"/>
          </a:p>
        </p:txBody>
      </p:sp>
      <p:sp>
        <p:nvSpPr>
          <p:cNvPr id="41" name="Rectangle 40"/>
          <p:cNvSpPr/>
          <p:nvPr/>
        </p:nvSpPr>
        <p:spPr>
          <a:xfrm>
            <a:off x="4724405" y="5676259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ti282a</a:t>
            </a:r>
            <a:endParaRPr lang="en-US" sz="1600" i="1" baseline="30000" dirty="0"/>
          </a:p>
        </p:txBody>
      </p:sp>
      <p:sp>
        <p:nvSpPr>
          <p:cNvPr id="42" name="Rectangle 41"/>
          <p:cNvSpPr/>
          <p:nvPr/>
        </p:nvSpPr>
        <p:spPr>
          <a:xfrm>
            <a:off x="4790706" y="6221685"/>
            <a:ext cx="2819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i="1" dirty="0" smtClean="0"/>
              <a:t>fgf8a</a:t>
            </a:r>
            <a:endParaRPr lang="en-US" sz="1600" i="1" baseline="300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0245" y="2007749"/>
            <a:ext cx="1576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gut deformation</a:t>
            </a:r>
            <a:endParaRPr lang="en-US" sz="1600" b="1" dirty="0"/>
          </a:p>
        </p:txBody>
      </p:sp>
      <p:sp>
        <p:nvSpPr>
          <p:cNvPr id="45" name="Rectangle 44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385008" y="969815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Property chains used to generate inferred phenotype associations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to other parts of the genotype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18655" y="3900633"/>
            <a:ext cx="2345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is_variant_part_of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*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4379" y="3602185"/>
            <a:ext cx="1458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Property Chain</a:t>
            </a:r>
            <a:endParaRPr 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2417" y="5999946"/>
            <a:ext cx="2803915" cy="61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dirty="0" smtClean="0"/>
              <a:t>* Note that the </a:t>
            </a:r>
            <a:r>
              <a:rPr lang="en-US" sz="1000" dirty="0" err="1" smtClean="0"/>
              <a:t>has_phenotype</a:t>
            </a:r>
            <a:r>
              <a:rPr lang="en-US" sz="1000" dirty="0" smtClean="0"/>
              <a:t>  relation is quite generic (links anything to a phenotype). We are specifying more precise relations to use here.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5659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C:\Users\brushm\AppData\Roaming\PixelMetrics\CaptureWiz\Temp\7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9"/>
          <a:stretch/>
        </p:blipFill>
        <p:spPr bwMode="auto">
          <a:xfrm>
            <a:off x="3496419" y="2296903"/>
            <a:ext cx="1559583" cy="39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c 24"/>
          <p:cNvSpPr/>
          <p:nvPr/>
        </p:nvSpPr>
        <p:spPr>
          <a:xfrm rot="12175091">
            <a:off x="3171040" y="4304956"/>
            <a:ext cx="1099023" cy="1222115"/>
          </a:xfrm>
          <a:prstGeom prst="arc">
            <a:avLst>
              <a:gd name="adj1" fmla="val 16200000"/>
              <a:gd name="adj2" fmla="val 20414296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1428697">
            <a:off x="3349536" y="4815231"/>
            <a:ext cx="1099023" cy="1222115"/>
          </a:xfrm>
          <a:prstGeom prst="arc">
            <a:avLst>
              <a:gd name="adj1" fmla="val 16200000"/>
              <a:gd name="adj2" fmla="val 19790317"/>
            </a:avLst>
          </a:prstGeom>
          <a:ln w="28575">
            <a:solidFill>
              <a:schemeClr val="tx1"/>
            </a:solidFill>
            <a:prstDash val="sysDash"/>
            <a:headEnd type="arrow" w="lg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776"/>
                </a:solidFill>
              </a:rPr>
              <a:t>Primary Use Case: Phenotype Propagation</a:t>
            </a:r>
            <a:endParaRPr lang="en-US" sz="3600" dirty="0">
              <a:solidFill>
                <a:srgbClr val="002776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069159" y="4609477"/>
            <a:ext cx="1129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daf-2(e1370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pic>
        <p:nvPicPr>
          <p:cNvPr id="28" name="Picture 27" descr="phenotype_propagation_alt_MH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5" t="5451" r="69578" b="85772"/>
          <a:stretch/>
        </p:blipFill>
        <p:spPr>
          <a:xfrm>
            <a:off x="6350535" y="4353374"/>
            <a:ext cx="995530" cy="694992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>
            <a:off x="2707213" y="4797853"/>
            <a:ext cx="933549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110728" y="4595322"/>
            <a:ext cx="15760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 smtClean="0"/>
              <a:t>gut deformation</a:t>
            </a:r>
            <a:endParaRPr lang="en-US" sz="1600" b="1" dirty="0"/>
          </a:p>
        </p:txBody>
      </p:sp>
      <p:sp>
        <p:nvSpPr>
          <p:cNvPr id="33" name="Arc 32"/>
          <p:cNvSpPr/>
          <p:nvPr/>
        </p:nvSpPr>
        <p:spPr>
          <a:xfrm rot="14511794">
            <a:off x="3269711" y="3861434"/>
            <a:ext cx="1044433" cy="1209018"/>
          </a:xfrm>
          <a:prstGeom prst="arc">
            <a:avLst>
              <a:gd name="adj1" fmla="val 18232824"/>
              <a:gd name="adj2" fmla="val 0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 rot="13659971">
            <a:off x="3238400" y="3097628"/>
            <a:ext cx="1044433" cy="1209018"/>
          </a:xfrm>
          <a:prstGeom prst="arc">
            <a:avLst>
              <a:gd name="adj1" fmla="val 18232824"/>
              <a:gd name="adj2" fmla="val 1209284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/>
          <p:cNvSpPr/>
          <p:nvPr/>
        </p:nvSpPr>
        <p:spPr>
          <a:xfrm rot="13222726">
            <a:off x="3229683" y="2398438"/>
            <a:ext cx="1044433" cy="1209018"/>
          </a:xfrm>
          <a:prstGeom prst="arc">
            <a:avLst>
              <a:gd name="adj1" fmla="val 18232824"/>
              <a:gd name="adj2" fmla="val 1209284"/>
            </a:avLst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16759" y="2401133"/>
            <a:ext cx="2703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 III; fog-2(oz40) V [n2]</a:t>
            </a:r>
            <a:endParaRPr lang="en-US" sz="1400" i="1" dirty="0"/>
          </a:p>
        </p:txBody>
      </p:sp>
      <p:sp>
        <p:nvSpPr>
          <p:cNvPr id="46" name="Rectangle 45"/>
          <p:cNvSpPr/>
          <p:nvPr/>
        </p:nvSpPr>
        <p:spPr>
          <a:xfrm>
            <a:off x="4942159" y="3100903"/>
            <a:ext cx="23698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 III; fog-2(oz40)V </a:t>
            </a:r>
            <a:endParaRPr lang="en-US" sz="1400" i="1" dirty="0"/>
          </a:p>
        </p:txBody>
      </p:sp>
      <p:sp>
        <p:nvSpPr>
          <p:cNvPr id="47" name="Rectangle 46"/>
          <p:cNvSpPr/>
          <p:nvPr/>
        </p:nvSpPr>
        <p:spPr>
          <a:xfrm>
            <a:off x="5028519" y="3852561"/>
            <a:ext cx="12650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daf-2(e1370)III</a:t>
            </a:r>
            <a:endParaRPr lang="en-US" sz="1400" i="1" dirty="0"/>
          </a:p>
        </p:txBody>
      </p:sp>
      <p:sp>
        <p:nvSpPr>
          <p:cNvPr id="48" name="Rectangle 47"/>
          <p:cNvSpPr/>
          <p:nvPr/>
        </p:nvSpPr>
        <p:spPr>
          <a:xfrm>
            <a:off x="5338289" y="5280223"/>
            <a:ext cx="6351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e1370</a:t>
            </a:r>
            <a:endParaRPr lang="en-US" sz="1400" i="1" dirty="0"/>
          </a:p>
        </p:txBody>
      </p:sp>
      <p:sp>
        <p:nvSpPr>
          <p:cNvPr id="49" name="Rectangle 48"/>
          <p:cNvSpPr/>
          <p:nvPr/>
        </p:nvSpPr>
        <p:spPr>
          <a:xfrm>
            <a:off x="5356689" y="5902389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daf-2</a:t>
            </a:r>
            <a:endParaRPr lang="en-US" sz="1400" i="1" dirty="0"/>
          </a:p>
        </p:txBody>
      </p:sp>
      <p:sp>
        <p:nvSpPr>
          <p:cNvPr id="50" name="Rectangle 49"/>
          <p:cNvSpPr/>
          <p:nvPr/>
        </p:nvSpPr>
        <p:spPr>
          <a:xfrm>
            <a:off x="228600" y="171450"/>
            <a:ext cx="8686800" cy="6515100"/>
          </a:xfrm>
          <a:prstGeom prst="rect">
            <a:avLst/>
          </a:prstGeom>
          <a:noFill/>
          <a:ln w="38100">
            <a:solidFill>
              <a:srgbClr val="002B8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387044" y="979515"/>
            <a:ext cx="8382000" cy="86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Property chains used to generate inferred phenotype associations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 smtClean="0"/>
              <a:t>to other parts of the genotype</a:t>
            </a:r>
            <a:endParaRPr lang="en-US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495180" y="2360013"/>
            <a:ext cx="212286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is_variant_part_of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ts val="2000"/>
              </a:lnSpc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has_variant_part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-&gt;</a:t>
            </a:r>
          </a:p>
          <a:p>
            <a:pPr algn="ctr">
              <a:lnSpc>
                <a:spcPts val="2000"/>
              </a:lnSpc>
            </a:pP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1519" y="2061565"/>
            <a:ext cx="1578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Property Chains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472462" y="4312586"/>
            <a:ext cx="1374094" cy="502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has_phenotype</a:t>
            </a:r>
            <a:endParaRPr lang="en-US" sz="11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412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1133</Words>
  <Application>Microsoft Office PowerPoint</Application>
  <PresentationFormat>On-screen Show (4:3)</PresentationFormat>
  <Paragraphs>257</Paragraphs>
  <Slides>25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The Genotype Ontology</vt:lpstr>
      <vt:lpstr>GENO Overview</vt:lpstr>
      <vt:lpstr>GENO in Monarch</vt:lpstr>
      <vt:lpstr>PowerPoint Presentation</vt:lpstr>
      <vt:lpstr>PowerPoint Presentation</vt:lpstr>
      <vt:lpstr>Intrinsic Genotype Partonomy</vt:lpstr>
      <vt:lpstr>Primary Use Case: Phenotype Propagation</vt:lpstr>
      <vt:lpstr>Primary Use Case: Phenotype Propagation</vt:lpstr>
      <vt:lpstr>Primary Use Case: Phenotype Propagation</vt:lpstr>
      <vt:lpstr>PowerPoint Presentation</vt:lpstr>
      <vt:lpstr>Core Genotype Partonomies</vt:lpstr>
      <vt:lpstr>Intrinsic Genotype Partonomy</vt:lpstr>
      <vt:lpstr>Extrinsic Genotype Partonomy</vt:lpstr>
      <vt:lpstr>Transgenes</vt:lpstr>
      <vt:lpstr>Gene Descriptions</vt:lpstr>
      <vt:lpstr>Associations</vt:lpstr>
      <vt:lpstr>Association ‘Qualifiers’</vt:lpstr>
      <vt:lpstr>Evidence (Straw Man)</vt:lpstr>
      <vt:lpstr>Workflow for and Documentation Generating GENO-Compliant Models</vt:lpstr>
      <vt:lpstr>Graphical Concept Maps Provide Specifications of Data Models for Each Source</vt:lpstr>
      <vt:lpstr>Graphical Concept Maps Provide Shared Specifications of Source Data Models</vt:lpstr>
      <vt:lpstr>Cmap Documentation Supports Different Users and Use Cases</vt:lpstr>
      <vt:lpstr>ZFIN Model Concept Map</vt:lpstr>
      <vt:lpstr>Goals / Roadmap</vt:lpstr>
      <vt:lpstr>Challenges and Needs</vt:lpstr>
    </vt:vector>
  </TitlesOfParts>
  <Company>OHSU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Genotype Ontology</dc:title>
  <dc:creator>Matthew Brush</dc:creator>
  <cp:lastModifiedBy>Matthew Brush</cp:lastModifiedBy>
  <cp:revision>5</cp:revision>
  <dcterms:created xsi:type="dcterms:W3CDTF">2016-02-11T01:11:13Z</dcterms:created>
  <dcterms:modified xsi:type="dcterms:W3CDTF">2016-02-12T01:46:58Z</dcterms:modified>
</cp:coreProperties>
</file>